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42"/>
  </p:notesMasterIdLst>
  <p:sldIdLst>
    <p:sldId id="269" r:id="rId2"/>
    <p:sldId id="347" r:id="rId3"/>
    <p:sldId id="348" r:id="rId4"/>
    <p:sldId id="440" r:id="rId5"/>
    <p:sldId id="349" r:id="rId6"/>
    <p:sldId id="439" r:id="rId7"/>
    <p:sldId id="441" r:id="rId8"/>
    <p:sldId id="442" r:id="rId9"/>
    <p:sldId id="443" r:id="rId10"/>
    <p:sldId id="350" r:id="rId11"/>
    <p:sldId id="444" r:id="rId12"/>
    <p:sldId id="445" r:id="rId13"/>
    <p:sldId id="446" r:id="rId14"/>
    <p:sldId id="447" r:id="rId15"/>
    <p:sldId id="448" r:id="rId16"/>
    <p:sldId id="351" r:id="rId17"/>
    <p:sldId id="352" r:id="rId18"/>
    <p:sldId id="353" r:id="rId19"/>
    <p:sldId id="354" r:id="rId20"/>
    <p:sldId id="356" r:id="rId21"/>
    <p:sldId id="450" r:id="rId22"/>
    <p:sldId id="357" r:id="rId23"/>
    <p:sldId id="358" r:id="rId24"/>
    <p:sldId id="360" r:id="rId25"/>
    <p:sldId id="361" r:id="rId26"/>
    <p:sldId id="362" r:id="rId27"/>
    <p:sldId id="451" r:id="rId28"/>
    <p:sldId id="363" r:id="rId29"/>
    <p:sldId id="454" r:id="rId30"/>
    <p:sldId id="371" r:id="rId31"/>
    <p:sldId id="372" r:id="rId32"/>
    <p:sldId id="373" r:id="rId33"/>
    <p:sldId id="364" r:id="rId34"/>
    <p:sldId id="436" r:id="rId35"/>
    <p:sldId id="365" r:id="rId36"/>
    <p:sldId id="433" r:id="rId37"/>
    <p:sldId id="452" r:id="rId38"/>
    <p:sldId id="453" r:id="rId39"/>
    <p:sldId id="425" r:id="rId40"/>
    <p:sldId id="437" r:id="rId41"/>
  </p:sldIdLst>
  <p:sldSz cx="10080625" cy="7559675"/>
  <p:notesSz cx="7559675" cy="10691813"/>
  <p:defaultTextStyle>
    <a:defPPr>
      <a:defRPr lang="en-GB"/>
    </a:defPPr>
    <a:lvl1pPr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1pPr>
    <a:lvl2pPr marL="742950" indent="-28575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2pPr>
    <a:lvl3pPr marL="11430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3pPr>
    <a:lvl4pPr marL="16002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4pPr>
    <a:lvl5pPr marL="20574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5pPr>
    <a:lvl6pPr marL="2286000" algn="l" defTabSz="457200" rtl="0" eaLnBrk="1" latinLnBrk="0" hangingPunct="1">
      <a:defRPr sz="4400" kern="1200">
        <a:solidFill>
          <a:srgbClr val="000000"/>
        </a:solidFill>
        <a:latin typeface="Arial" charset="0"/>
        <a:ea typeface="+mn-ea"/>
        <a:cs typeface="+mn-cs"/>
      </a:defRPr>
    </a:lvl6pPr>
    <a:lvl7pPr marL="2743200" algn="l" defTabSz="457200" rtl="0" eaLnBrk="1" latinLnBrk="0" hangingPunct="1">
      <a:defRPr sz="4400" kern="1200">
        <a:solidFill>
          <a:srgbClr val="000000"/>
        </a:solidFill>
        <a:latin typeface="Arial" charset="0"/>
        <a:ea typeface="+mn-ea"/>
        <a:cs typeface="+mn-cs"/>
      </a:defRPr>
    </a:lvl7pPr>
    <a:lvl8pPr marL="3200400" algn="l" defTabSz="457200" rtl="0" eaLnBrk="1" latinLnBrk="0" hangingPunct="1">
      <a:defRPr sz="4400" kern="1200">
        <a:solidFill>
          <a:srgbClr val="000000"/>
        </a:solidFill>
        <a:latin typeface="Arial" charset="0"/>
        <a:ea typeface="+mn-ea"/>
        <a:cs typeface="+mn-cs"/>
      </a:defRPr>
    </a:lvl8pPr>
    <a:lvl9pPr marL="3657600" algn="l" defTabSz="457200" rtl="0" eaLnBrk="1" latinLnBrk="0" hangingPunct="1">
      <a:defRPr sz="4400" kern="1200">
        <a:solidFill>
          <a:srgbClr val="000000"/>
        </a:solidFill>
        <a:latin typeface="Arial" charset="0"/>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DF"/>
    <a:srgbClr val="FFB0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68"/>
    <p:restoredTop sz="81633"/>
  </p:normalViewPr>
  <p:slideViewPr>
    <p:cSldViewPr>
      <p:cViewPr varScale="1">
        <p:scale>
          <a:sx n="94" d="100"/>
          <a:sy n="94" d="100"/>
        </p:scale>
        <p:origin x="224" y="184"/>
      </p:cViewPr>
      <p:guideLst>
        <p:guide orient="horz" pos="2161"/>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73" d="100"/>
        <a:sy n="73" d="100"/>
      </p:scale>
      <p:origin x="0" y="0"/>
    </p:cViewPr>
  </p:sorter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p:cNvSpPr>
            <a:spLocks noGrp="1" noRot="1" noChangeAspect="1" noChangeArrowheads="1"/>
          </p:cNvSpPr>
          <p:nvPr>
            <p:ph type="sldImg"/>
          </p:nvPr>
        </p:nvSpPr>
        <p:spPr bwMode="auto">
          <a:xfrm>
            <a:off x="1106488" y="812800"/>
            <a:ext cx="5343525" cy="4006850"/>
          </a:xfrm>
          <a:prstGeom prst="rect">
            <a:avLst/>
          </a:prstGeom>
          <a:noFill/>
          <a:ln w="9525">
            <a:noFill/>
            <a:round/>
            <a:headEnd/>
            <a:tailEnd/>
          </a:ln>
        </p:spPr>
      </p:sp>
      <p:sp>
        <p:nvSpPr>
          <p:cNvPr id="4098" name="Rectangle 2"/>
          <p:cNvSpPr>
            <a:spLocks noGrp="1" noChangeArrowheads="1"/>
          </p:cNvSpPr>
          <p:nvPr>
            <p:ph type="body"/>
          </p:nvPr>
        </p:nvSpPr>
        <p:spPr bwMode="auto">
          <a:xfrm>
            <a:off x="755650" y="5078413"/>
            <a:ext cx="6046788" cy="481012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4099" name="Rectangle 3"/>
          <p:cNvSpPr>
            <a:spLocks noGrp="1" noChangeArrowheads="1"/>
          </p:cNvSpPr>
          <p:nvPr>
            <p:ph type="hdr"/>
          </p:nvPr>
        </p:nvSpPr>
        <p:spPr bwMode="auto">
          <a:xfrm>
            <a:off x="0"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0" name="Rectangle 4"/>
          <p:cNvSpPr>
            <a:spLocks noGrp="1" noChangeArrowheads="1"/>
          </p:cNvSpPr>
          <p:nvPr>
            <p:ph type="dt"/>
          </p:nvPr>
        </p:nvSpPr>
        <p:spPr bwMode="auto">
          <a:xfrm>
            <a:off x="4278313"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1" name="Rectangle 5"/>
          <p:cNvSpPr>
            <a:spLocks noGrp="1" noChangeArrowheads="1"/>
          </p:cNvSpPr>
          <p:nvPr>
            <p:ph type="ftr"/>
          </p:nvPr>
        </p:nvSpPr>
        <p:spPr bwMode="auto">
          <a:xfrm>
            <a:off x="0"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2" name="Rectangle 6"/>
          <p:cNvSpPr>
            <a:spLocks noGrp="1" noChangeArrowheads="1"/>
          </p:cNvSpPr>
          <p:nvPr>
            <p:ph type="sldNum"/>
          </p:nvPr>
        </p:nvSpPr>
        <p:spPr bwMode="auto">
          <a:xfrm>
            <a:off x="4278313"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fld id="{51926520-7087-8B4D-A1C5-EECB1E05DA52}" type="slidenum">
              <a:rPr lang="en-GB"/>
              <a:pPr>
                <a:defRPr/>
              </a:pPr>
              <a:t>‹#›</a:t>
            </a:fld>
            <a:endParaRPr lang="en-GB"/>
          </a:p>
        </p:txBody>
      </p:sp>
    </p:spTree>
    <p:extLst>
      <p:ext uri="{BB962C8B-B14F-4D97-AF65-F5344CB8AC3E}">
        <p14:creationId xmlns:p14="http://schemas.microsoft.com/office/powerpoint/2010/main" val="2578257816"/>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ＭＳ Ｐゴシック" charset="-128"/>
      </a:defRPr>
    </a:lvl1pPr>
    <a:lvl2pPr marL="37931725" indent="-37474525"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theweatherprediction.com/habyhints/52"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www.fao.org/docrep/x0490e/x0490e04.htm"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8" Type="http://schemas.openxmlformats.org/officeDocument/2006/relationships/hyperlink" Target="https://en.wikipedia.org/wiki/Bangkok" TargetMode="External"/><Relationship Id="rId13" Type="http://schemas.openxmlformats.org/officeDocument/2006/relationships/hyperlink" Target="https://en.wikipedia.org/wiki/Kigali" TargetMode="External"/><Relationship Id="rId3" Type="http://schemas.openxmlformats.org/officeDocument/2006/relationships/hyperlink" Target="https://en.wikipedia.org/wiki/Vienna_Convention_for_the_Protection_of_the_Ozone_Layer" TargetMode="External"/><Relationship Id="rId7" Type="http://schemas.openxmlformats.org/officeDocument/2006/relationships/hyperlink" Target="https://en.wikipedia.org/wiki/Copenhagen" TargetMode="External"/><Relationship Id="rId12" Type="http://schemas.openxmlformats.org/officeDocument/2006/relationships/hyperlink" Target="https://en.wikipedia.org/wiki/Beijing" TargetMode="External"/><Relationship Id="rId2" Type="http://schemas.openxmlformats.org/officeDocument/2006/relationships/slide" Target="../slides/slide32.xml"/><Relationship Id="rId16" Type="http://schemas.openxmlformats.org/officeDocument/2006/relationships/hyperlink" Target="https://en.wikipedia.org/wiki/Montreal_Protocol#cite_note-4" TargetMode="External"/><Relationship Id="rId1" Type="http://schemas.openxmlformats.org/officeDocument/2006/relationships/notesMaster" Target="../notesMasters/notesMaster1.xml"/><Relationship Id="rId6" Type="http://schemas.openxmlformats.org/officeDocument/2006/relationships/hyperlink" Target="https://en.wikipedia.org/wiki/Nairobi" TargetMode="External"/><Relationship Id="rId11" Type="http://schemas.openxmlformats.org/officeDocument/2006/relationships/hyperlink" Target="https://en.wikipedia.org/wiki/Australia" TargetMode="External"/><Relationship Id="rId5" Type="http://schemas.openxmlformats.org/officeDocument/2006/relationships/hyperlink" Target="https://en.wikipedia.org/wiki/London" TargetMode="External"/><Relationship Id="rId15" Type="http://schemas.openxmlformats.org/officeDocument/2006/relationships/hyperlink" Target="https://en.wikipedia.org/wiki/Montreal_Protocol#cite_note-3" TargetMode="External"/><Relationship Id="rId10" Type="http://schemas.openxmlformats.org/officeDocument/2006/relationships/hyperlink" Target="https://en.wikipedia.org/wiki/Montreal" TargetMode="External"/><Relationship Id="rId4" Type="http://schemas.openxmlformats.org/officeDocument/2006/relationships/hyperlink" Target="https://en.wikipedia.org/wiki/Montreal_Protocol#cite_note-1" TargetMode="External"/><Relationship Id="rId9" Type="http://schemas.openxmlformats.org/officeDocument/2006/relationships/hyperlink" Target="https://en.wikipedia.org/wiki/Vienna" TargetMode="External"/><Relationship Id="rId14" Type="http://schemas.openxmlformats.org/officeDocument/2006/relationships/hyperlink" Target="https://en.wikipedia.org/wiki/Montreal_Protocol#cite_note-2"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sldNum" sz="quarter"/>
          </p:nvPr>
        </p:nvSpPr>
        <p:spPr>
          <a:noFill/>
        </p:spPr>
        <p:txBody>
          <a:bodyPr/>
          <a:lstStyle/>
          <a:p>
            <a:fld id="{334505D7-5FAC-2D4C-8468-D7BCBDAF90BA}" type="slidenum">
              <a:rPr lang="en-GB"/>
              <a:pPr/>
              <a:t>1</a:t>
            </a:fld>
            <a:endParaRPr lang="en-GB"/>
          </a:p>
        </p:txBody>
      </p:sp>
      <p:sp>
        <p:nvSpPr>
          <p:cNvPr id="15363" name="Rectangle 2"/>
          <p:cNvSpPr>
            <a:spLocks noGrp="1" noRot="1" noChangeAspect="1" noChangeArrowheads="1" noTextEdit="1"/>
          </p:cNvSpPr>
          <p:nvPr>
            <p:ph type="sldImg"/>
          </p:nvPr>
        </p:nvSpPr>
        <p:spPr/>
      </p:sp>
      <p:sp>
        <p:nvSpPr>
          <p:cNvPr id="1536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Projected changes in the intensity and frequency of hot temperature extremes over land, extreme precipitation over land, and agricultural and ecological droughts in drying regions.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13</a:t>
            </a:fld>
            <a:endParaRPr lang="en-GB"/>
          </a:p>
        </p:txBody>
      </p:sp>
    </p:spTree>
    <p:extLst>
      <p:ext uri="{BB962C8B-B14F-4D97-AF65-F5344CB8AC3E}">
        <p14:creationId xmlns:p14="http://schemas.microsoft.com/office/powerpoint/2010/main" val="4027958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Projected changes in the intensity and frequency of hot temperature extremes over land, extreme precipitation over land, and agricultural and ecological droughts in drying regions.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14</a:t>
            </a:fld>
            <a:endParaRPr lang="en-GB"/>
          </a:p>
        </p:txBody>
      </p:sp>
    </p:spTree>
    <p:extLst>
      <p:ext uri="{BB962C8B-B14F-4D97-AF65-F5344CB8AC3E}">
        <p14:creationId xmlns:p14="http://schemas.microsoft.com/office/powerpoint/2010/main" val="3525131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Around 31% of this incoming radiation is reflected by clouds, aerosols and gases in the atmosphere and by the land surface. The remaining 69% is absorbed, with almost 50% of the incoming radiation being absorbed at the Earth surface.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shortwave radiation absorbed at the surface is, in the long term, transferred back to the atmosphere, so that around 69% of the incoming energy flux is re-</a:t>
            </a:r>
            <a:r>
              <a:rPr lang="en-US" dirty="0" err="1"/>
              <a:t>rediated</a:t>
            </a:r>
            <a:r>
              <a:rPr lang="en-US" dirty="0"/>
              <a:t> to space as </a:t>
            </a:r>
            <a:r>
              <a:rPr lang="en-US" dirty="0" err="1"/>
              <a:t>longwave</a:t>
            </a:r>
            <a:r>
              <a:rPr lang="en-US" dirty="0"/>
              <a:t> radiation.</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energy absorbed at the surface drives thermals (</a:t>
            </a:r>
            <a:r>
              <a:rPr lang="en-US" dirty="0">
                <a:solidFill>
                  <a:schemeClr val="tx1"/>
                </a:solidFill>
                <a:hlinkClick r:id="rId3"/>
              </a:rPr>
              <a:t>atmospheric convection</a:t>
            </a:r>
            <a:r>
              <a:rPr lang="en-US" dirty="0"/>
              <a:t>) and </a:t>
            </a:r>
            <a:r>
              <a:rPr lang="en-US" dirty="0" err="1"/>
              <a:t>evapo</a:t>
            </a:r>
            <a:r>
              <a:rPr lang="en-US" dirty="0"/>
              <a:t>-transpiration (</a:t>
            </a:r>
            <a:r>
              <a:rPr lang="en-US" dirty="0">
                <a:hlinkClick r:id="rId4"/>
              </a:rPr>
              <a:t>latent heat transfer: change of state of water</a:t>
            </a:r>
            <a:r>
              <a:rPr lang="en-US" dirty="0"/>
              <a:t>). The rest of the energy balance is maintained by thermal (</a:t>
            </a:r>
            <a:r>
              <a:rPr lang="en-US" dirty="0" err="1"/>
              <a:t>longwave</a:t>
            </a:r>
            <a:r>
              <a:rPr lang="en-US" dirty="0"/>
              <a:t>) radiation emitted by the surface, the atmosphere and clouds.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18</a:t>
            </a:fld>
            <a:endParaRPr lang="en-GB"/>
          </a:p>
        </p:txBody>
      </p:sp>
    </p:spTree>
    <p:extLst>
      <p:ext uri="{BB962C8B-B14F-4D97-AF65-F5344CB8AC3E}">
        <p14:creationId xmlns:p14="http://schemas.microsoft.com/office/powerpoint/2010/main" val="2984655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absorbing (and scattering, other than aerosols) constituents of the atmosphere for shortwave and </a:t>
            </a:r>
            <a:r>
              <a:rPr lang="en-US" dirty="0" err="1"/>
              <a:t>longwave</a:t>
            </a:r>
            <a:r>
              <a:rPr lang="en-US" dirty="0"/>
              <a:t> wavelengths and their impact on atmospheric transmission. … discuss + mention clouds &amp; aerosols</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20</a:t>
            </a:fld>
            <a:endParaRPr lang="en-GB"/>
          </a:p>
        </p:txBody>
      </p:sp>
    </p:spTree>
    <p:extLst>
      <p:ext uri="{BB962C8B-B14F-4D97-AF65-F5344CB8AC3E}">
        <p14:creationId xmlns:p14="http://schemas.microsoft.com/office/powerpoint/2010/main" val="3340396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Weather: https://</a:t>
            </a:r>
            <a:r>
              <a:rPr lang="en-US" dirty="0" err="1"/>
              <a:t>learnweather.com</a:t>
            </a:r>
            <a:r>
              <a:rPr lang="en-US" dirty="0"/>
              <a:t>/basic-weather/atmosphere-where-do-thunderstorms-live-</a:t>
            </a:r>
            <a:r>
              <a:rPr lang="en-US" dirty="0" err="1"/>
              <a:t>mk</a:t>
            </a:r>
            <a:r>
              <a:rPr lang="en-US" dirty="0"/>
              <a:t>/</a:t>
            </a: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21</a:t>
            </a:fld>
            <a:endParaRPr lang="en-GB"/>
          </a:p>
        </p:txBody>
      </p:sp>
    </p:spTree>
    <p:extLst>
      <p:ext uri="{BB962C8B-B14F-4D97-AF65-F5344CB8AC3E}">
        <p14:creationId xmlns:p14="http://schemas.microsoft.com/office/powerpoint/2010/main" val="22377668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22</a:t>
            </a:fld>
            <a:endParaRPr lang="en-GB"/>
          </a:p>
        </p:txBody>
      </p:sp>
    </p:spTree>
    <p:extLst>
      <p:ext uri="{BB962C8B-B14F-4D97-AF65-F5344CB8AC3E}">
        <p14:creationId xmlns:p14="http://schemas.microsoft.com/office/powerpoint/2010/main" val="1679322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23</a:t>
            </a:fld>
            <a:endParaRPr lang="en-GB"/>
          </a:p>
        </p:txBody>
      </p:sp>
    </p:spTree>
    <p:extLst>
      <p:ext uri="{BB962C8B-B14F-4D97-AF65-F5344CB8AC3E}">
        <p14:creationId xmlns:p14="http://schemas.microsoft.com/office/powerpoint/2010/main" val="23499028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26</a:t>
            </a:fld>
            <a:endParaRPr lang="en-GB"/>
          </a:p>
        </p:txBody>
      </p:sp>
    </p:spTree>
    <p:extLst>
      <p:ext uri="{BB962C8B-B14F-4D97-AF65-F5344CB8AC3E}">
        <p14:creationId xmlns:p14="http://schemas.microsoft.com/office/powerpoint/2010/main" val="2031859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p>
          <a:p>
            <a:endParaRPr lang="en-US" i="1" dirty="0"/>
          </a:p>
          <a:p>
            <a:r>
              <a:rPr lang="en-US" dirty="0"/>
              <a:t>Large CO2 plot: https://</a:t>
            </a:r>
            <a:r>
              <a:rPr lang="en-US" dirty="0" err="1"/>
              <a:t>essd.copernicus.org</a:t>
            </a:r>
            <a:r>
              <a:rPr lang="en-US" dirty="0"/>
              <a:t>/preprints/essd-2021-386/essd-2021-386.pdf</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27</a:t>
            </a:fld>
            <a:endParaRPr lang="en-GB"/>
          </a:p>
        </p:txBody>
      </p:sp>
    </p:spTree>
    <p:extLst>
      <p:ext uri="{BB962C8B-B14F-4D97-AF65-F5344CB8AC3E}">
        <p14:creationId xmlns:p14="http://schemas.microsoft.com/office/powerpoint/2010/main" val="23280693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2006 Ozone hole</a:t>
            </a:r>
          </a:p>
          <a:p>
            <a:r>
              <a:rPr lang="en-GB" sz="1200" b="0" i="0" u="none" strike="noStrike" kern="1200" dirty="0">
                <a:solidFill>
                  <a:srgbClr val="000000"/>
                </a:solidFill>
                <a:effectLst/>
                <a:latin typeface="Times New Roman" charset="0"/>
                <a:ea typeface="ＭＳ Ｐゴシック" charset="-128"/>
                <a:cs typeface="ＭＳ Ｐゴシック" charset="-128"/>
              </a:rPr>
              <a:t>Signed 26 August 1987, it was made pursuant to the 1985 </a:t>
            </a:r>
            <a:r>
              <a:rPr lang="en-GB" sz="1200" b="0" i="0" u="none" strike="noStrike" kern="1200" dirty="0">
                <a:solidFill>
                  <a:srgbClr val="000000"/>
                </a:solidFill>
                <a:effectLst/>
                <a:latin typeface="Times New Roman" charset="0"/>
                <a:ea typeface="ＭＳ Ｐゴシック" charset="-128"/>
                <a:cs typeface="ＭＳ Ｐゴシック" charset="-128"/>
                <a:hlinkClick r:id="rId3" tooltip="Vienna Convention for the Protection of the Ozone Layer"/>
              </a:rPr>
              <a:t>Vienna Convention for the Protection of the Ozone Layer</a:t>
            </a:r>
            <a:r>
              <a:rPr lang="en-GB" sz="1200" b="0" i="0" u="none" strike="noStrike" kern="1200" dirty="0">
                <a:solidFill>
                  <a:srgbClr val="000000"/>
                </a:solidFill>
                <a:effectLst/>
                <a:latin typeface="Times New Roman" charset="0"/>
                <a:ea typeface="ＭＳ Ｐゴシック" charset="-128"/>
                <a:cs typeface="ＭＳ Ｐゴシック" charset="-128"/>
              </a:rPr>
              <a:t>, which established the framework for international cooperation in addressing ozone depletion.</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4"/>
              </a:rPr>
              <a:t>[1]</a:t>
            </a:r>
            <a:r>
              <a:rPr lang="en-GB" sz="1200" b="0" i="0" u="none" strike="noStrike" kern="1200" dirty="0">
                <a:solidFill>
                  <a:srgbClr val="000000"/>
                </a:solidFill>
                <a:effectLst/>
                <a:latin typeface="Times New Roman" charset="0"/>
                <a:ea typeface="ＭＳ Ｐゴシック" charset="-128"/>
                <a:cs typeface="ＭＳ Ｐゴシック" charset="-128"/>
              </a:rPr>
              <a:t> The Montreal Protocol entered into force on 26 August 1989, and has since undergone nine revisions, in 1990 (</a:t>
            </a:r>
            <a:r>
              <a:rPr lang="en-GB" sz="1200" b="0" i="0" u="none" strike="noStrike" kern="1200" dirty="0">
                <a:solidFill>
                  <a:srgbClr val="000000"/>
                </a:solidFill>
                <a:effectLst/>
                <a:latin typeface="Times New Roman" charset="0"/>
                <a:ea typeface="ＭＳ Ｐゴシック" charset="-128"/>
                <a:cs typeface="ＭＳ Ｐゴシック" charset="-128"/>
                <a:hlinkClick r:id="rId5" tooltip="London"/>
              </a:rPr>
              <a:t>London</a:t>
            </a:r>
            <a:r>
              <a:rPr lang="en-GB" sz="1200" b="0" i="0" u="none" strike="noStrike" kern="1200" dirty="0">
                <a:solidFill>
                  <a:srgbClr val="000000"/>
                </a:solidFill>
                <a:effectLst/>
                <a:latin typeface="Times New Roman" charset="0"/>
                <a:ea typeface="ＭＳ Ｐゴシック" charset="-128"/>
                <a:cs typeface="ＭＳ Ｐゴシック" charset="-128"/>
              </a:rPr>
              <a:t>), 1991 (</a:t>
            </a:r>
            <a:r>
              <a:rPr lang="en-GB" sz="1200" b="0" i="0" u="none" strike="noStrike" kern="1200" dirty="0">
                <a:solidFill>
                  <a:srgbClr val="000000"/>
                </a:solidFill>
                <a:effectLst/>
                <a:latin typeface="Times New Roman" charset="0"/>
                <a:ea typeface="ＭＳ Ｐゴシック" charset="-128"/>
                <a:cs typeface="ＭＳ Ｐゴシック" charset="-128"/>
                <a:hlinkClick r:id="rId6" tooltip="Nairobi"/>
              </a:rPr>
              <a:t>Nairobi</a:t>
            </a:r>
            <a:r>
              <a:rPr lang="en-GB" sz="1200" b="0" i="0" u="none" strike="noStrike" kern="1200" dirty="0">
                <a:solidFill>
                  <a:srgbClr val="000000"/>
                </a:solidFill>
                <a:effectLst/>
                <a:latin typeface="Times New Roman" charset="0"/>
                <a:ea typeface="ＭＳ Ｐゴシック" charset="-128"/>
                <a:cs typeface="ＭＳ Ｐゴシック" charset="-128"/>
              </a:rPr>
              <a:t>), 1992 (</a:t>
            </a:r>
            <a:r>
              <a:rPr lang="en-GB" sz="1200" b="0" i="0" u="none" strike="noStrike" kern="1200" dirty="0">
                <a:solidFill>
                  <a:srgbClr val="000000"/>
                </a:solidFill>
                <a:effectLst/>
                <a:latin typeface="Times New Roman" charset="0"/>
                <a:ea typeface="ＭＳ Ｐゴシック" charset="-128"/>
                <a:cs typeface="ＭＳ Ｐゴシック" charset="-128"/>
                <a:hlinkClick r:id="rId7" tooltip="Copenhagen"/>
              </a:rPr>
              <a:t>Copenhagen</a:t>
            </a:r>
            <a:r>
              <a:rPr lang="en-GB" sz="1200" b="0" i="0" u="none" strike="noStrike" kern="1200" dirty="0">
                <a:solidFill>
                  <a:srgbClr val="000000"/>
                </a:solidFill>
                <a:effectLst/>
                <a:latin typeface="Times New Roman" charset="0"/>
                <a:ea typeface="ＭＳ Ｐゴシック" charset="-128"/>
                <a:cs typeface="ＭＳ Ｐゴシック" charset="-128"/>
              </a:rPr>
              <a:t>), 1993 (</a:t>
            </a:r>
            <a:r>
              <a:rPr lang="en-GB" sz="1200" b="0" i="0" u="none" strike="noStrike" kern="1200" dirty="0">
                <a:solidFill>
                  <a:srgbClr val="000000"/>
                </a:solidFill>
                <a:effectLst/>
                <a:latin typeface="Times New Roman" charset="0"/>
                <a:ea typeface="ＭＳ Ｐゴシック" charset="-128"/>
                <a:cs typeface="ＭＳ Ｐゴシック" charset="-128"/>
                <a:hlinkClick r:id="rId8" tooltip="Bangkok"/>
              </a:rPr>
              <a:t>Bangkok</a:t>
            </a:r>
            <a:r>
              <a:rPr lang="en-GB" sz="1200" b="0" i="0" u="none" strike="noStrike" kern="1200" dirty="0">
                <a:solidFill>
                  <a:srgbClr val="000000"/>
                </a:solidFill>
                <a:effectLst/>
                <a:latin typeface="Times New Roman" charset="0"/>
                <a:ea typeface="ＭＳ Ｐゴシック" charset="-128"/>
                <a:cs typeface="ＭＳ Ｐゴシック" charset="-128"/>
              </a:rPr>
              <a:t>), 1995 (</a:t>
            </a:r>
            <a:r>
              <a:rPr lang="en-GB" sz="1200" b="0" i="0" u="none" strike="noStrike" kern="1200" dirty="0">
                <a:solidFill>
                  <a:srgbClr val="000000"/>
                </a:solidFill>
                <a:effectLst/>
                <a:latin typeface="Times New Roman" charset="0"/>
                <a:ea typeface="ＭＳ Ｐゴシック" charset="-128"/>
                <a:cs typeface="ＭＳ Ｐゴシック" charset="-128"/>
                <a:hlinkClick r:id="rId9" tooltip="Vienna"/>
              </a:rPr>
              <a:t>Vienna</a:t>
            </a:r>
            <a:r>
              <a:rPr lang="en-GB" sz="1200" b="0" i="0" u="none" strike="noStrike" kern="1200" dirty="0">
                <a:solidFill>
                  <a:srgbClr val="000000"/>
                </a:solidFill>
                <a:effectLst/>
                <a:latin typeface="Times New Roman" charset="0"/>
                <a:ea typeface="ＭＳ Ｐゴシック" charset="-128"/>
                <a:cs typeface="ＭＳ Ｐゴシック" charset="-128"/>
              </a:rPr>
              <a:t>), 1997 (</a:t>
            </a:r>
            <a:r>
              <a:rPr lang="en-GB" sz="1200" b="0" i="0" u="none" strike="noStrike" kern="1200" dirty="0">
                <a:solidFill>
                  <a:srgbClr val="000000"/>
                </a:solidFill>
                <a:effectLst/>
                <a:latin typeface="Times New Roman" charset="0"/>
                <a:ea typeface="ＭＳ Ｐゴシック" charset="-128"/>
                <a:cs typeface="ＭＳ Ｐゴシック" charset="-128"/>
                <a:hlinkClick r:id="rId10" tooltip="Montreal"/>
              </a:rPr>
              <a:t>Montreal</a:t>
            </a:r>
            <a:r>
              <a:rPr lang="en-GB" sz="1200" b="0" i="0" u="none" strike="noStrike" kern="1200" dirty="0">
                <a:solidFill>
                  <a:srgbClr val="000000"/>
                </a:solidFill>
                <a:effectLst/>
                <a:latin typeface="Times New Roman" charset="0"/>
                <a:ea typeface="ＭＳ Ｐゴシック" charset="-128"/>
                <a:cs typeface="ＭＳ Ｐゴシック" charset="-128"/>
              </a:rPr>
              <a:t>), 1998 (</a:t>
            </a:r>
            <a:r>
              <a:rPr lang="en-GB" sz="1200" b="0" i="0" u="none" strike="noStrike" kern="1200" dirty="0">
                <a:solidFill>
                  <a:srgbClr val="000000"/>
                </a:solidFill>
                <a:effectLst/>
                <a:latin typeface="Times New Roman" charset="0"/>
                <a:ea typeface="ＭＳ Ｐゴシック" charset="-128"/>
                <a:cs typeface="ＭＳ Ｐゴシック" charset="-128"/>
                <a:hlinkClick r:id="rId11" tooltip="Australia"/>
              </a:rPr>
              <a:t>Australia</a:t>
            </a:r>
            <a:r>
              <a:rPr lang="en-GB" sz="1200" b="0" i="0" u="none" strike="noStrike" kern="1200" dirty="0">
                <a:solidFill>
                  <a:srgbClr val="000000"/>
                </a:solidFill>
                <a:effectLst/>
                <a:latin typeface="Times New Roman" charset="0"/>
                <a:ea typeface="ＭＳ Ｐゴシック" charset="-128"/>
                <a:cs typeface="ＭＳ Ｐゴシック" charset="-128"/>
              </a:rPr>
              <a:t>), 1999 (</a:t>
            </a:r>
            <a:r>
              <a:rPr lang="en-GB" sz="1200" b="0" i="0" u="none" strike="noStrike" kern="1200" dirty="0">
                <a:solidFill>
                  <a:srgbClr val="000000"/>
                </a:solidFill>
                <a:effectLst/>
                <a:latin typeface="Times New Roman" charset="0"/>
                <a:ea typeface="ＭＳ Ｐゴシック" charset="-128"/>
                <a:cs typeface="ＭＳ Ｐゴシック" charset="-128"/>
                <a:hlinkClick r:id="rId12" tooltip="Beijing"/>
              </a:rPr>
              <a:t>Beijing</a:t>
            </a:r>
            <a:r>
              <a:rPr lang="en-GB" sz="1200" b="0" i="0" u="none" strike="noStrike" kern="1200" dirty="0">
                <a:solidFill>
                  <a:srgbClr val="000000"/>
                </a:solidFill>
                <a:effectLst/>
                <a:latin typeface="Times New Roman" charset="0"/>
                <a:ea typeface="ＭＳ Ｐゴシック" charset="-128"/>
                <a:cs typeface="ＭＳ Ｐゴシック" charset="-128"/>
              </a:rPr>
              <a:t>) and 2016 (</a:t>
            </a:r>
            <a:r>
              <a:rPr lang="en-GB" sz="1200" b="0" i="0" u="none" strike="noStrike" kern="1200" dirty="0">
                <a:solidFill>
                  <a:srgbClr val="000000"/>
                </a:solidFill>
                <a:effectLst/>
                <a:latin typeface="Times New Roman" charset="0"/>
                <a:ea typeface="ＭＳ Ｐゴシック" charset="-128"/>
                <a:cs typeface="ＭＳ Ｐゴシック" charset="-128"/>
                <a:hlinkClick r:id="rId13" tooltip="Kigali"/>
              </a:rPr>
              <a:t>Kigali</a:t>
            </a:r>
            <a:r>
              <a:rPr lang="en-GB" sz="1200" b="0" i="0" u="none" strike="noStrike" kern="1200" dirty="0">
                <a:solidFill>
                  <a:srgbClr val="000000"/>
                </a:solidFill>
                <a:effectLst/>
                <a:latin typeface="Times New Roman" charset="0"/>
                <a:ea typeface="ＭＳ Ｐゴシック" charset="-128"/>
                <a:cs typeface="ＭＳ Ｐゴシック" charset="-128"/>
              </a:rPr>
              <a:t>).</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4"/>
              </a:rPr>
              <a:t>[2]</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5"/>
              </a:rPr>
              <a:t>[3]</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6"/>
              </a:rPr>
              <a:t>[4]</a:t>
            </a:r>
            <a:endParaRPr lang="en-GB" sz="1200" b="0" i="0" u="none" strike="noStrike" kern="1200" dirty="0">
              <a:solidFill>
                <a:srgbClr val="000000"/>
              </a:solidFill>
              <a:effectLst/>
              <a:latin typeface="Times New Roman" charset="0"/>
              <a:ea typeface="ＭＳ Ｐゴシック" charset="-128"/>
              <a:cs typeface="ＭＳ Ｐゴシック" charset="-128"/>
            </a:endParaRPr>
          </a:p>
          <a:p>
            <a:br>
              <a:rPr lang="en-GB" dirty="0"/>
            </a:b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32</a:t>
            </a:fld>
            <a:endParaRPr lang="en-GB"/>
          </a:p>
        </p:txBody>
      </p:sp>
    </p:spTree>
    <p:extLst>
      <p:ext uri="{BB962C8B-B14F-4D97-AF65-F5344CB8AC3E}">
        <p14:creationId xmlns:p14="http://schemas.microsoft.com/office/powerpoint/2010/main" val="323199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a:t>
            </a:fld>
            <a:endParaRPr lang="en-GB"/>
          </a:p>
        </p:txBody>
      </p:sp>
    </p:spTree>
    <p:extLst>
      <p:ext uri="{BB962C8B-B14F-4D97-AF65-F5344CB8AC3E}">
        <p14:creationId xmlns:p14="http://schemas.microsoft.com/office/powerpoint/2010/main" val="7464056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Fossil fuel bar far largest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33</a:t>
            </a:fld>
            <a:endParaRPr lang="en-GB"/>
          </a:p>
        </p:txBody>
      </p:sp>
    </p:spTree>
    <p:extLst>
      <p:ext uri="{BB962C8B-B14F-4D97-AF65-F5344CB8AC3E}">
        <p14:creationId xmlns:p14="http://schemas.microsoft.com/office/powerpoint/2010/main" val="40791104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rgbClr val="000000"/>
                </a:solidFill>
                <a:effectLst/>
                <a:latin typeface="Times New Roman" charset="0"/>
                <a:ea typeface="ＭＳ Ｐゴシック" charset="-128"/>
                <a:cs typeface="ＭＳ Ｐゴシック" charset="-128"/>
              </a:rPr>
              <a:t>https://</a:t>
            </a:r>
            <a:r>
              <a:rPr lang="en-GB" sz="1200" kern="1200" dirty="0" err="1">
                <a:solidFill>
                  <a:srgbClr val="000000"/>
                </a:solidFill>
                <a:effectLst/>
                <a:latin typeface="Times New Roman" charset="0"/>
                <a:ea typeface="ＭＳ Ｐゴシック" charset="-128"/>
                <a:cs typeface="ＭＳ Ｐゴシック" charset="-128"/>
              </a:rPr>
              <a:t>essd.copernicus.org</a:t>
            </a:r>
            <a:r>
              <a:rPr lang="en-GB" sz="1200" kern="1200" dirty="0">
                <a:solidFill>
                  <a:srgbClr val="000000"/>
                </a:solidFill>
                <a:effectLst/>
                <a:latin typeface="Times New Roman" charset="0"/>
                <a:ea typeface="ＭＳ Ｐゴシック" charset="-128"/>
                <a:cs typeface="ＭＳ Ｐゴシック" charset="-128"/>
              </a:rPr>
              <a:t>/preprints/essd-2021-386/essd-2021-386.pdf</a:t>
            </a:r>
          </a:p>
          <a:p>
            <a:endParaRPr lang="en-GB" sz="1200" kern="1200" dirty="0">
              <a:solidFill>
                <a:srgbClr val="000000"/>
              </a:solidFill>
              <a:effectLst/>
              <a:latin typeface="Times New Roman" charset="0"/>
              <a:ea typeface="ＭＳ Ｐゴシック" charset="-128"/>
              <a:cs typeface="ＭＳ Ｐゴシック" charset="-128"/>
            </a:endParaRPr>
          </a:p>
          <a:p>
            <a:r>
              <a:rPr lang="en-GB" sz="1200" kern="1200" dirty="0">
                <a:solidFill>
                  <a:srgbClr val="000000"/>
                </a:solidFill>
                <a:effectLst/>
                <a:latin typeface="Times New Roman" charset="0"/>
                <a:ea typeface="ＭＳ Ｐゴシック" charset="-128"/>
                <a:cs typeface="ＭＳ Ｐゴシック" charset="-128"/>
              </a:rPr>
              <a:t>Combined components of the global carbon budget illustrated in Fig. 2 as a function of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3  time, for fossil CO2 emissions (EFOS, including a small sink from cement carbonation; grey) and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4  emissions from land-use change (ELUC; brown), as well as their partitioning among the atmosphere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5  (GATM; cyan), ocean (SOCEAN; blue), and land (SLAND; green). Panel (a) shows annual estimates of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6  each flux and panel (b) the cumulative flux (the sum of all prior annual fluxes) since the year 1850.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7  The partitioning is based on nearly independent estimates from observations (for GATM) and from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8  process model ensembles constrained by data (for SOCEAN and SLAND) and does not exactly add up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9  to the sum of the emissions, resulting in a budget imbalance (BIM) which is represented by the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10  difference between the bottom red line (mirroring total emissions) and the sum of carbon fluxes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11  in the ocean, land, and atmosphere reservoirs. All data are in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(panel a) and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(panel b).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12  The EFOS estimates are primarily from (Gilfillan and Marland, 2021), with uncertainty of about ±5%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13  (±1</a:t>
            </a:r>
            <a:r>
              <a:rPr lang="el-GR" sz="1200" kern="1200" dirty="0">
                <a:solidFill>
                  <a:srgbClr val="000000"/>
                </a:solidFill>
                <a:effectLst/>
                <a:latin typeface="Times New Roman" charset="0"/>
                <a:ea typeface="ＭＳ Ｐゴシック" charset="-128"/>
                <a:cs typeface="ＭＳ Ｐゴシック" charset="-128"/>
              </a:rPr>
              <a:t>σ). </a:t>
            </a:r>
            <a:r>
              <a:rPr lang="en-GB" sz="1200" kern="1200" dirty="0">
                <a:solidFill>
                  <a:srgbClr val="000000"/>
                </a:solidFill>
                <a:effectLst/>
                <a:latin typeface="Times New Roman" charset="0"/>
                <a:ea typeface="ＭＳ Ｐゴシック" charset="-128"/>
                <a:cs typeface="ＭＳ Ｐゴシック" charset="-128"/>
              </a:rPr>
              <a:t>The ELUC estimates are from three bookkeeping models (Table 4) with uncertainties of about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14  ±0.7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The GATM estimates prior to 1959 are from </a:t>
            </a:r>
            <a:r>
              <a:rPr lang="en-GB" sz="1200" kern="1200" dirty="0" err="1">
                <a:solidFill>
                  <a:srgbClr val="000000"/>
                </a:solidFill>
                <a:effectLst/>
                <a:latin typeface="Times New Roman" charset="0"/>
                <a:ea typeface="ＭＳ Ｐゴシック" charset="-128"/>
                <a:cs typeface="ＭＳ Ｐゴシック" charset="-128"/>
              </a:rPr>
              <a:t>Joos</a:t>
            </a:r>
            <a:r>
              <a:rPr lang="en-GB" sz="1200" kern="1200" dirty="0">
                <a:solidFill>
                  <a:srgbClr val="000000"/>
                </a:solidFill>
                <a:effectLst/>
                <a:latin typeface="Times New Roman" charset="0"/>
                <a:ea typeface="ＭＳ Ｐゴシック" charset="-128"/>
                <a:cs typeface="ＭＳ Ｐゴシック" charset="-128"/>
              </a:rPr>
              <a:t> and </a:t>
            </a:r>
            <a:r>
              <a:rPr lang="en-GB" sz="1200" kern="1200" dirty="0" err="1">
                <a:solidFill>
                  <a:srgbClr val="000000"/>
                </a:solidFill>
                <a:effectLst/>
                <a:latin typeface="Times New Roman" charset="0"/>
                <a:ea typeface="ＭＳ Ｐゴシック" charset="-128"/>
                <a:cs typeface="ＭＳ Ｐゴシック" charset="-128"/>
              </a:rPr>
              <a:t>Spahni</a:t>
            </a:r>
            <a:r>
              <a:rPr lang="en-GB" sz="1200" kern="1200" dirty="0">
                <a:solidFill>
                  <a:srgbClr val="000000"/>
                </a:solidFill>
                <a:effectLst/>
                <a:latin typeface="Times New Roman" charset="0"/>
                <a:ea typeface="ＭＳ Ｐゴシック" charset="-128"/>
                <a:cs typeface="ＭＳ Ｐゴシック" charset="-128"/>
              </a:rPr>
              <a:t> (2008) with uncertainties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15  equivalent to about ±0.1-0.15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and from </a:t>
            </a:r>
            <a:r>
              <a:rPr lang="en-GB" sz="1200" kern="1200" dirty="0" err="1">
                <a:solidFill>
                  <a:srgbClr val="000000"/>
                </a:solidFill>
                <a:effectLst/>
                <a:latin typeface="Times New Roman" charset="0"/>
                <a:ea typeface="ＭＳ Ｐゴシック" charset="-128"/>
                <a:cs typeface="ＭＳ Ｐゴシック" charset="-128"/>
              </a:rPr>
              <a:t>Dlugokencky</a:t>
            </a:r>
            <a:r>
              <a:rPr lang="en-GB" sz="1200" kern="1200" dirty="0">
                <a:solidFill>
                  <a:srgbClr val="000000"/>
                </a:solidFill>
                <a:effectLst/>
                <a:latin typeface="Times New Roman" charset="0"/>
                <a:ea typeface="ＭＳ Ｐゴシック" charset="-128"/>
                <a:cs typeface="ＭＳ Ｐゴシック" charset="-128"/>
              </a:rPr>
              <a:t> and Tans (2021) since 1959 with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16  uncertainties of about +-0.07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during 1959-1979 and ±0.02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since 1980. The SOCEAN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17  estimate is the average from </a:t>
            </a:r>
            <a:r>
              <a:rPr lang="en-GB" sz="1200" kern="1200" dirty="0" err="1">
                <a:solidFill>
                  <a:srgbClr val="000000"/>
                </a:solidFill>
                <a:effectLst/>
                <a:latin typeface="Times New Roman" charset="0"/>
                <a:ea typeface="ＭＳ Ｐゴシック" charset="-128"/>
                <a:cs typeface="ＭＳ Ｐゴシック" charset="-128"/>
              </a:rPr>
              <a:t>Khatiwala</a:t>
            </a:r>
            <a:r>
              <a:rPr lang="en-GB" sz="1200" kern="1200" dirty="0">
                <a:solidFill>
                  <a:srgbClr val="000000"/>
                </a:solidFill>
                <a:effectLst/>
                <a:latin typeface="Times New Roman" charset="0"/>
                <a:ea typeface="ＭＳ Ｐゴシック" charset="-128"/>
                <a:cs typeface="ＭＳ Ｐゴシック" charset="-128"/>
              </a:rPr>
              <a:t> et al. (2013) and DeVries (2014) with uncertainty of about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18  ±30% prior to 1959, and the average of an ensemble of models and an ensemble of fCO2 data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19  products (Table 4) with uncertainties of about ±0.4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since 1959. The SLAND estimate is the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20  average of an ensemble of models (Table 4) with uncertainties of about ±1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See the text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21  for more details of each component and their uncertainties. </a:t>
            </a:r>
            <a:endParaRPr lang="en-GB" dirty="0">
              <a:effectLst/>
            </a:endParaRP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35</a:t>
            </a:fld>
            <a:endParaRPr lang="en-GB"/>
          </a:p>
        </p:txBody>
      </p:sp>
    </p:spTree>
    <p:extLst>
      <p:ext uri="{BB962C8B-B14F-4D97-AF65-F5344CB8AC3E}">
        <p14:creationId xmlns:p14="http://schemas.microsoft.com/office/powerpoint/2010/main" val="1957529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detail than previous slide on the fluxes</a:t>
            </a:r>
            <a:r>
              <a:rPr lang="en-US"/>
              <a:t>, from AR5</a:t>
            </a: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36</a:t>
            </a:fld>
            <a:endParaRPr lang="en-GB"/>
          </a:p>
        </p:txBody>
      </p:sp>
    </p:spTree>
    <p:extLst>
      <p:ext uri="{BB962C8B-B14F-4D97-AF65-F5344CB8AC3E}">
        <p14:creationId xmlns:p14="http://schemas.microsoft.com/office/powerpoint/2010/main" val="3507662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40</a:t>
            </a:fld>
            <a:endParaRPr lang="en-GB"/>
          </a:p>
        </p:txBody>
      </p:sp>
    </p:spTree>
    <p:extLst>
      <p:ext uri="{BB962C8B-B14F-4D97-AF65-F5344CB8AC3E}">
        <p14:creationId xmlns:p14="http://schemas.microsoft.com/office/powerpoint/2010/main" val="356664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Verbatim from https://</a:t>
            </a:r>
            <a:r>
              <a:rPr lang="en-US" dirty="0" err="1"/>
              <a:t>www.ipcc.ch</a:t>
            </a:r>
            <a:r>
              <a:rPr lang="en-US" dirty="0"/>
              <a:t>/report/ar6/wg1/downloads/report/IPCC_AR6_WGI_SPM_final.pdf</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It is unequivocal that human influence has warmed the atmosphere, ocean and land.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Widespread and rapid changes in the atmosphere, ocean, cryosphere and biosphere have occurred</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Observed increases in well-mixed greenhouse gas (GHG) concentrations since around 1750 are unequivocally caused by human activities.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Since 2011 (measurements reported in AR5), concentrations have continued to increase in the atmosphere, reaching annual averages of 410 parts per million (ppm) for carbon dioxide (CO2), 1866 parts per billion (ppb) for methane (CH4), and 332 ppb for nitrous oxide (N2O) in 2019.6 Land and ocean have taken up a near-constant proportion (globally about 56% per year) of CO2 emissions from human activities over the past six decades, with regional differences (high confidence).</a:t>
            </a: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4</a:t>
            </a:fld>
            <a:endParaRPr lang="en-GB"/>
          </a:p>
        </p:txBody>
      </p:sp>
    </p:spTree>
    <p:extLst>
      <p:ext uri="{BB962C8B-B14F-4D97-AF65-F5344CB8AC3E}">
        <p14:creationId xmlns:p14="http://schemas.microsoft.com/office/powerpoint/2010/main" val="3219325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b="0" i="1" u="none" strike="noStrike" kern="1200" dirty="0">
                <a:solidFill>
                  <a:srgbClr val="000000"/>
                </a:solidFill>
                <a:effectLst/>
                <a:latin typeface="Times New Roman" charset="0"/>
                <a:ea typeface="ＭＳ Ｐゴシック" charset="-128"/>
                <a:cs typeface="ＭＳ Ｐゴシック" charset="-128"/>
              </a:rPr>
              <a:t>The best estimate of the human-induced contribution to warming is similar to the observed warming over this period (Figure SPM.3). Figure SPM.3 | Assessed likely ranges (whiskers) and their mid-points (bars) for warming trends over the 1951–2010 period from well-mixed greenhouse gases,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(including the cooling effect of aerosols and the effect of land use change),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natural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and natural internal climate variability (which is the element of climate variability that arises spontaneously within the climate system even in the absence of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The observed surface temperature change is shown in black, with the 5 to 95% uncertainty range due to observational uncertainty. The attributed warming ranges (colours) are based on observations combined with climate model simulations, in order to estimate the contribution of an individual external forcing to the observed warming. The contribution from the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can be estimated with less uncertainty than the contributions from greenhouse gases and from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separately. This is because these two contributions partially </a:t>
            </a:r>
            <a:r>
              <a:rPr lang="en-GB" sz="1200" b="0" i="1" u="none" strike="noStrike" kern="1200" dirty="0" err="1">
                <a:solidFill>
                  <a:srgbClr val="000000"/>
                </a:solidFill>
                <a:effectLst/>
                <a:latin typeface="Times New Roman" charset="0"/>
                <a:ea typeface="ＭＳ Ｐゴシック" charset="-128"/>
                <a:cs typeface="ＭＳ Ｐゴシック" charset="-128"/>
              </a:rPr>
              <a:t>compen</a:t>
            </a:r>
            <a:r>
              <a:rPr lang="en-GB" sz="1200" b="0" i="1" u="none" strike="noStrike" kern="1200" dirty="0">
                <a:solidFill>
                  <a:srgbClr val="000000"/>
                </a:solidFill>
                <a:effectLst/>
                <a:latin typeface="Times New Roman" charset="0"/>
                <a:ea typeface="ＭＳ Ｐゴシック" charset="-128"/>
                <a:cs typeface="ＭＳ Ｐゴシック" charset="-128"/>
              </a:rPr>
              <a:t>- sate, resulting in a combined signal that is better constrained by observations. {Figure 1.9}</a:t>
            </a:r>
            <a:endParaRPr lang="en-US"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5</a:t>
            </a:fld>
            <a:endParaRPr lang="en-GB"/>
          </a:p>
        </p:txBody>
      </p:sp>
    </p:spTree>
    <p:extLst>
      <p:ext uri="{BB962C8B-B14F-4D97-AF65-F5344CB8AC3E}">
        <p14:creationId xmlns:p14="http://schemas.microsoft.com/office/powerpoint/2010/main" val="2833959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rgbClr val="000000"/>
                </a:solidFill>
                <a:effectLst/>
                <a:latin typeface="Times New Roman" charset="0"/>
                <a:ea typeface="ＭＳ Ｐゴシック" charset="-128"/>
                <a:cs typeface="ＭＳ Ｐゴシック" charset="-128"/>
              </a:rPr>
              <a:t>Panel a): Observed global warming (increase in global surface temperature) and its very likely range {3.3.1, </a:t>
            </a:r>
            <a:endParaRPr lang="en-GB" dirty="0"/>
          </a:p>
          <a:p>
            <a:r>
              <a:rPr lang="en-GB" sz="1200" kern="1200" dirty="0">
                <a:solidFill>
                  <a:srgbClr val="000000"/>
                </a:solidFill>
                <a:effectLst/>
                <a:latin typeface="Times New Roman" charset="0"/>
                <a:ea typeface="ＭＳ Ｐゴシック" charset="-128"/>
                <a:cs typeface="ＭＳ Ｐゴシック" charset="-128"/>
              </a:rPr>
              <a:t>Cross-Chapter Box 2.3}. </a:t>
            </a:r>
            <a:endParaRPr lang="en-GB" dirty="0"/>
          </a:p>
          <a:p>
            <a:r>
              <a:rPr lang="en-GB" sz="1200" kern="1200" dirty="0">
                <a:solidFill>
                  <a:srgbClr val="000000"/>
                </a:solidFill>
                <a:effectLst/>
                <a:latin typeface="Times New Roman" charset="0"/>
                <a:ea typeface="ＭＳ Ｐゴシック" charset="-128"/>
                <a:cs typeface="ＭＳ Ｐゴシック" charset="-128"/>
              </a:rPr>
              <a:t>Panel b): Evidence from attribution studies, which synthesize information from climate models and observations. The panel shows temperature change attributed to total human influence, changes in well-mixed greenhouse gas concentrations, other human drivers due to aerosols, ozone and land-use change (land-use reflectance), solar and volcanic drivers, and internal climate variability. Whiskers show likely ranges {3.3.1}. </a:t>
            </a:r>
            <a:endParaRPr lang="en-GB" dirty="0"/>
          </a:p>
          <a:p>
            <a:r>
              <a:rPr lang="en-GB" sz="1200" kern="1200" dirty="0">
                <a:solidFill>
                  <a:srgbClr val="000000"/>
                </a:solidFill>
                <a:effectLst/>
                <a:latin typeface="Times New Roman" charset="0"/>
                <a:ea typeface="ＭＳ Ｐゴシック" charset="-128"/>
                <a:cs typeface="ＭＳ Ｐゴシック" charset="-128"/>
              </a:rPr>
              <a:t>Panel c): Evidence from the assessment of radiative forcing and climate sensitivity. The panel shows temperature changes from individual components of human influence, including emissions of greenhouse gases, aerosols and their precursors; land-use changes (land-use reflectance and irrigation); and aviation contrails. Whiskers show very likely ranges. Estimates account for both direct emissions into the atmosphere and their effect, if any, on other climate drivers. For aerosols, both direct (through radiation) and indirect (through interactions with clouds) effects are considered.{6.4.2, 7.3}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6</a:t>
            </a:fld>
            <a:endParaRPr lang="en-GB"/>
          </a:p>
        </p:txBody>
      </p:sp>
    </p:spTree>
    <p:extLst>
      <p:ext uri="{BB962C8B-B14F-4D97-AF65-F5344CB8AC3E}">
        <p14:creationId xmlns:p14="http://schemas.microsoft.com/office/powerpoint/2010/main" val="3100862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7</a:t>
            </a:fld>
            <a:endParaRPr lang="en-GB"/>
          </a:p>
        </p:txBody>
      </p:sp>
    </p:spTree>
    <p:extLst>
      <p:ext uri="{BB962C8B-B14F-4D97-AF65-F5344CB8AC3E}">
        <p14:creationId xmlns:p14="http://schemas.microsoft.com/office/powerpoint/2010/main" val="888064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8</a:t>
            </a:fld>
            <a:endParaRPr lang="en-GB"/>
          </a:p>
        </p:txBody>
      </p:sp>
    </p:spTree>
    <p:extLst>
      <p:ext uri="{BB962C8B-B14F-4D97-AF65-F5344CB8AC3E}">
        <p14:creationId xmlns:p14="http://schemas.microsoft.com/office/powerpoint/2010/main" val="2931730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9</a:t>
            </a:fld>
            <a:endParaRPr lang="en-GB"/>
          </a:p>
        </p:txBody>
      </p:sp>
    </p:spTree>
    <p:extLst>
      <p:ext uri="{BB962C8B-B14F-4D97-AF65-F5344CB8AC3E}">
        <p14:creationId xmlns:p14="http://schemas.microsoft.com/office/powerpoint/2010/main" val="3367595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Changes in annual mean surface temperature, precipitation, and soil moisture.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10</a:t>
            </a:fld>
            <a:endParaRPr lang="en-GB"/>
          </a:p>
        </p:txBody>
      </p:sp>
    </p:spTree>
    <p:extLst>
      <p:ext uri="{BB962C8B-B14F-4D97-AF65-F5344CB8AC3E}">
        <p14:creationId xmlns:p14="http://schemas.microsoft.com/office/powerpoint/2010/main" val="37787619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logo_sm_blk"/>
          <p:cNvPicPr>
            <a:picLocks noChangeAspect="1" noChangeArrowheads="1"/>
          </p:cNvPicPr>
          <p:nvPr userDrawn="1"/>
        </p:nvPicPr>
        <p:blipFill>
          <a:blip r:embed="rId2"/>
          <a:srcRect/>
          <a:stretch>
            <a:fillRect/>
          </a:stretch>
        </p:blipFill>
        <p:spPr bwMode="auto">
          <a:xfrm>
            <a:off x="7600950" y="6732588"/>
            <a:ext cx="2087563" cy="619125"/>
          </a:xfrm>
          <a:prstGeom prst="rect">
            <a:avLst/>
          </a:prstGeom>
          <a:noFill/>
          <a:ln w="9525">
            <a:noFill/>
            <a:miter lim="800000"/>
            <a:headEnd/>
            <a:tailEnd/>
          </a:ln>
        </p:spPr>
      </p:pic>
      <p:pic>
        <p:nvPicPr>
          <p:cNvPr id="5" name="Picture 12" descr="NCEO_logo_lrg"/>
          <p:cNvPicPr>
            <a:picLocks noChangeAspect="1" noChangeArrowheads="1"/>
          </p:cNvPicPr>
          <p:nvPr userDrawn="1"/>
        </p:nvPicPr>
        <p:blipFill>
          <a:blip r:embed="rId3"/>
          <a:srcRect/>
          <a:stretch>
            <a:fillRect/>
          </a:stretch>
        </p:blipFill>
        <p:spPr bwMode="auto">
          <a:xfrm>
            <a:off x="144463" y="6692900"/>
            <a:ext cx="2982912" cy="758825"/>
          </a:xfrm>
          <a:prstGeom prst="rect">
            <a:avLst/>
          </a:prstGeom>
          <a:noFill/>
          <a:ln w="9525">
            <a:noFill/>
            <a:miter lim="800000"/>
            <a:headEnd/>
            <a:tailEnd/>
          </a:ln>
        </p:spPr>
      </p:pic>
      <p:sp>
        <p:nvSpPr>
          <p:cNvPr id="29698" name="Rectangle 2"/>
          <p:cNvSpPr>
            <a:spLocks noGrp="1" noChangeArrowheads="1"/>
          </p:cNvSpPr>
          <p:nvPr>
            <p:ph type="ctrTitle"/>
          </p:nvPr>
        </p:nvSpPr>
        <p:spPr>
          <a:xfrm>
            <a:off x="755650" y="2347913"/>
            <a:ext cx="8569325" cy="1620837"/>
          </a:xfrm>
        </p:spPr>
        <p:txBody>
          <a:bodyPr/>
          <a:lstStyle>
            <a:lvl1pPr>
              <a:defRPr/>
            </a:lvl1pPr>
          </a:lstStyle>
          <a:p>
            <a:r>
              <a:rPr lang="en-US"/>
              <a:t>Click to edit Master title style</a:t>
            </a:r>
          </a:p>
        </p:txBody>
      </p:sp>
      <p:sp>
        <p:nvSpPr>
          <p:cNvPr id="29699" name="Rectangle 3"/>
          <p:cNvSpPr>
            <a:spLocks noGrp="1" noChangeArrowheads="1"/>
          </p:cNvSpPr>
          <p:nvPr>
            <p:ph type="subTitle" idx="1"/>
          </p:nvPr>
        </p:nvSpPr>
        <p:spPr>
          <a:xfrm>
            <a:off x="1512888" y="4284663"/>
            <a:ext cx="7056437" cy="1931987"/>
          </a:xfrm>
          <a:solidFill>
            <a:srgbClr val="99CC00"/>
          </a:solidFill>
        </p:spPr>
        <p:txBody>
          <a:bodyPr/>
          <a:lstStyle>
            <a:lvl1pPr marL="0" indent="0" algn="ctr">
              <a:spcAft>
                <a:spcPct val="0"/>
              </a:spcAft>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43ED92E-2888-844C-94C2-8FB15BD865C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645477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504825" y="301625"/>
            <a:ext cx="6648450" cy="64547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FC3EB0F-6318-DA4F-8186-9E0ACBC29043}"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62F25BA-1BFD-9547-A2A9-3A185E6726B9}"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1896754-F929-E643-80B3-6E76ECBCE8BF}"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5048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49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E64335BA-F629-3D4E-BB9C-7133D433DE8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pPr>
              <a:defRPr/>
            </a:pPr>
            <a:fld id="{4DBA8E9E-B45A-F744-8626-56605351F002}"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73EAAFB5-F62E-5646-8874-B488CA10C4DC}"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endParaRPr lang="en-US"/>
          </a:p>
        </p:txBody>
      </p:sp>
      <p:sp>
        <p:nvSpPr>
          <p:cNvPr id="3" name="Rectangle 4"/>
          <p:cNvSpPr>
            <a:spLocks noGrp="1" noChangeArrowheads="1"/>
          </p:cNvSpPr>
          <p:nvPr>
            <p:ph type="ftr" idx="11"/>
          </p:nvPr>
        </p:nvSpPr>
        <p:spPr>
          <a:ln/>
        </p:spPr>
        <p:txBody>
          <a:bodyPr/>
          <a:lstStyle>
            <a:lvl1pPr>
              <a:defRPr/>
            </a:lvl1pPr>
          </a:lstStyle>
          <a:p>
            <a:pPr>
              <a:defRPr/>
            </a:pPr>
            <a:endParaRPr lang="en-US"/>
          </a:p>
        </p:txBody>
      </p:sp>
      <p:sp>
        <p:nvSpPr>
          <p:cNvPr id="4" name="Rectangle 5"/>
          <p:cNvSpPr>
            <a:spLocks noGrp="1" noChangeArrowheads="1"/>
          </p:cNvSpPr>
          <p:nvPr>
            <p:ph type="sldNum" idx="12"/>
          </p:nvPr>
        </p:nvSpPr>
        <p:spPr>
          <a:ln/>
        </p:spPr>
        <p:txBody>
          <a:bodyPr/>
          <a:lstStyle>
            <a:lvl1pPr>
              <a:defRPr/>
            </a:lvl1pPr>
          </a:lstStyle>
          <a:p>
            <a:pPr>
              <a:defRPr/>
            </a:pPr>
            <a:fld id="{95388EB6-A3F7-3C4A-A074-A7C48919A16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C2CFED7F-E23D-7C41-8722-1700A4A23938}"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0DA68CD4-F4A0-2B41-885C-80CE7EAA3ED0}"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4825" y="301625"/>
            <a:ext cx="9067800" cy="1260475"/>
          </a:xfrm>
          <a:prstGeom prst="rect">
            <a:avLst/>
          </a:prstGeom>
          <a:solidFill>
            <a:srgbClr val="99CC00"/>
          </a:solidFill>
          <a:ln w="9525">
            <a:noFill/>
            <a:round/>
            <a:headEnd/>
            <a:tailEnd/>
          </a:ln>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4825" y="1768475"/>
            <a:ext cx="9067800" cy="4987925"/>
          </a:xfrm>
          <a:prstGeom prst="rect">
            <a:avLst/>
          </a:prstGeom>
          <a:noFill/>
          <a:ln w="9525">
            <a:noFill/>
            <a:round/>
            <a:headEnd/>
            <a:tailEnd/>
          </a:ln>
        </p:spPr>
        <p:txBody>
          <a:bodyPr vert="horz" wrap="square" lIns="0" tIns="2822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51" name="Rectangle 3"/>
          <p:cNvSpPr>
            <a:spLocks noGrp="1" noChangeArrowheads="1"/>
          </p:cNvSpPr>
          <p:nvPr>
            <p:ph type="dt"/>
          </p:nvPr>
        </p:nvSpPr>
        <p:spPr bwMode="auto">
          <a:xfrm>
            <a:off x="504825" y="6886575"/>
            <a:ext cx="2344738"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defRPr sz="1400">
                <a:latin typeface="Times New Roman" charset="0"/>
              </a:defRPr>
            </a:lvl1pPr>
          </a:lstStyle>
          <a:p>
            <a:pPr>
              <a:defRPr/>
            </a:pPr>
            <a:endParaRPr lang="en-US"/>
          </a:p>
        </p:txBody>
      </p:sp>
      <p:sp>
        <p:nvSpPr>
          <p:cNvPr id="2052" name="Rectangle 4"/>
          <p:cNvSpPr>
            <a:spLocks noGrp="1" noChangeArrowheads="1"/>
          </p:cNvSpPr>
          <p:nvPr>
            <p:ph type="ftr"/>
          </p:nvPr>
        </p:nvSpPr>
        <p:spPr bwMode="auto">
          <a:xfrm>
            <a:off x="3448050" y="6886575"/>
            <a:ext cx="3194050"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spcBef>
                <a:spcPct val="0"/>
              </a:spcBef>
              <a:defRPr sz="1400">
                <a:latin typeface="Times New Roman" charset="0"/>
              </a:defRPr>
            </a:lvl1pPr>
          </a:lstStyle>
          <a:p>
            <a:pPr>
              <a:defRPr/>
            </a:pPr>
            <a:endParaRPr lang="en-US"/>
          </a:p>
        </p:txBody>
      </p:sp>
      <p:sp>
        <p:nvSpPr>
          <p:cNvPr id="2053" name="Rectangle 5"/>
          <p:cNvSpPr>
            <a:spLocks noGrp="1" noChangeArrowheads="1"/>
          </p:cNvSpPr>
          <p:nvPr>
            <p:ph type="sldNum"/>
          </p:nvPr>
        </p:nvSpPr>
        <p:spPr bwMode="auto">
          <a:xfrm>
            <a:off x="7227888" y="6886575"/>
            <a:ext cx="2346325"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defRPr sz="1400">
                <a:latin typeface="Times New Roman" charset="0"/>
              </a:defRPr>
            </a:lvl1pPr>
          </a:lstStyle>
          <a:p>
            <a:pPr>
              <a:defRPr/>
            </a:pPr>
            <a:fld id="{CD9C5664-7F6F-BE4A-ABCB-429E19C7B599}" type="slidenum">
              <a:rPr lang="en-GB"/>
              <a:pPr>
                <a:defRPr/>
              </a:pPr>
              <a:t>‹#›</a:t>
            </a:fld>
            <a:endParaRPr lang="en-GB"/>
          </a:p>
        </p:txBody>
      </p:sp>
      <p:pic>
        <p:nvPicPr>
          <p:cNvPr id="1031" name="Picture 7" descr="logo_sm_blk"/>
          <p:cNvPicPr>
            <a:picLocks noChangeAspect="1" noChangeArrowheads="1"/>
          </p:cNvPicPr>
          <p:nvPr userDrawn="1"/>
        </p:nvPicPr>
        <p:blipFill>
          <a:blip r:embed="rId13"/>
          <a:srcRect/>
          <a:stretch>
            <a:fillRect/>
          </a:stretch>
        </p:blipFill>
        <p:spPr bwMode="auto">
          <a:xfrm>
            <a:off x="7600950" y="6732588"/>
            <a:ext cx="2087563" cy="619125"/>
          </a:xfrm>
          <a:prstGeom prst="rect">
            <a:avLst/>
          </a:prstGeom>
          <a:noFill/>
          <a:ln w="9525">
            <a:noFill/>
            <a:miter lim="800000"/>
            <a:headEnd/>
            <a:tailEnd/>
          </a:ln>
        </p:spPr>
      </p:pic>
      <p:pic>
        <p:nvPicPr>
          <p:cNvPr id="1032" name="Picture 9" descr="NCEO_logo_lrg"/>
          <p:cNvPicPr>
            <a:picLocks noChangeAspect="1" noChangeArrowheads="1"/>
          </p:cNvPicPr>
          <p:nvPr userDrawn="1"/>
        </p:nvPicPr>
        <p:blipFill>
          <a:blip r:embed="rId14"/>
          <a:srcRect/>
          <a:stretch>
            <a:fillRect/>
          </a:stretch>
        </p:blipFill>
        <p:spPr bwMode="auto">
          <a:xfrm>
            <a:off x="144463" y="6692900"/>
            <a:ext cx="2982912" cy="7588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09"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ＭＳ Ｐゴシック" charset="-128"/>
          <a:cs typeface="ＭＳ Ｐゴシック" charset="-128"/>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9pPr>
    </p:titleStyle>
    <p:bodyStyle>
      <a:lvl1pPr marL="342900" indent="-342900" algn="l" defTabSz="449263" rtl="0" eaLnBrk="0" fontAlgn="base" hangingPunct="0">
        <a:lnSpc>
          <a:spcPct val="93000"/>
        </a:lnSpc>
        <a:spcBef>
          <a:spcPct val="0"/>
        </a:spcBef>
        <a:spcAft>
          <a:spcPts val="1425"/>
        </a:spcAft>
        <a:buClr>
          <a:srgbClr val="000000"/>
        </a:buClr>
        <a:buSzPct val="100000"/>
        <a:buFont typeface="Times New Roman" charset="0"/>
        <a:defRPr sz="3200">
          <a:solidFill>
            <a:srgbClr val="000000"/>
          </a:solidFill>
          <a:latin typeface="+mn-lt"/>
          <a:ea typeface="ＭＳ Ｐゴシック" charset="-128"/>
          <a:cs typeface="ＭＳ Ｐゴシック" charset="-128"/>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ＭＳ Ｐゴシック" charset="-128"/>
        </a:defRPr>
      </a:lvl2pPr>
      <a:lvl3pPr marL="1143000" indent="-230188"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ＭＳ Ｐゴシック" charset="-128"/>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ＭＳ Ｐゴシック" charset="-128"/>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5pPr>
      <a:lvl6pPr marL="25146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6pPr>
      <a:lvl7pPr marL="29718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7pPr>
      <a:lvl8pPr marL="34290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8pPr>
      <a:lvl9pPr marL="38862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www.climate.gov/media/9604"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unfccc.int/process-and-meetings/the-paris-agreement/the-paris-agreement"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5.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pcc.ch/report/sixth-assessment-report-working-group-i/"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interactive-atlas.ipcc.ch/" TargetMode="External"/></Relationships>
</file>

<file path=ppt/slides/_rels/slide40.xml.rels><?xml version="1.0" encoding="UTF-8" standalone="yes"?>
<Relationships xmlns="http://schemas.openxmlformats.org/package/2006/relationships"><Relationship Id="rId8" Type="http://schemas.openxmlformats.org/officeDocument/2006/relationships/hyperlink" Target="http://www.nature.com/nature/journal/v461/n7263/full/461472a.html" TargetMode="External"/><Relationship Id="rId3" Type="http://schemas.openxmlformats.org/officeDocument/2006/relationships/hyperlink" Target="https://interactive-atlas.ipcc.ch/" TargetMode="External"/><Relationship Id="rId7" Type="http://schemas.openxmlformats.org/officeDocument/2006/relationships/hyperlink" Target="https://www.ipcc.ch/report/ar6/wg1/downloads/report/IPCC_AR6_WGI_TS.pdf" TargetMode="External"/><Relationship Id="rId12" Type="http://schemas.openxmlformats.org/officeDocument/2006/relationships/hyperlink" Target="https://archive.ipcc.ch/report/ar5/syr/"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carbonbrief.org/in-depth-qa-the-ipccs-sixth-assessment-report-on-climate-science" TargetMode="External"/><Relationship Id="rId11" Type="http://schemas.openxmlformats.org/officeDocument/2006/relationships/hyperlink" Target="https://www.ipcc.ch/report/sixth-assessment-report-working-group-i/" TargetMode="External"/><Relationship Id="rId5" Type="http://schemas.openxmlformats.org/officeDocument/2006/relationships/hyperlink" Target="https://essd.copernicus.org/articles/14/4811/2022/" TargetMode="External"/><Relationship Id="rId10" Type="http://schemas.openxmlformats.org/officeDocument/2006/relationships/hyperlink" Target="https://www.ipcc.ch/sr15/" TargetMode="External"/><Relationship Id="rId4" Type="http://schemas.openxmlformats.org/officeDocument/2006/relationships/hyperlink" Target="https://www.nap.edu/download/11175" TargetMode="External"/><Relationship Id="rId9" Type="http://schemas.openxmlformats.org/officeDocument/2006/relationships/hyperlink" Target="http://www.fao.org/forest-resources-assessment/202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ctrTitle"/>
          </p:nvPr>
        </p:nvSpPr>
        <p:spPr>
          <a:xfrm>
            <a:off x="755997" y="395461"/>
            <a:ext cx="8568629" cy="1728192"/>
          </a:xfrm>
          <a:solidFill>
            <a:schemeClr val="bg1">
              <a:lumMod val="85000"/>
            </a:schemeClr>
          </a:solidFill>
        </p:spPr>
        <p:txBody>
          <a:bodyPr/>
          <a:lstStyle/>
          <a:p>
            <a:pPr eaLnBrk="1"/>
            <a:r>
              <a:rPr lang="en-US" sz="3600" b="1" dirty="0"/>
              <a:t>GEOG0113 Lecture 002</a:t>
            </a:r>
            <a:br>
              <a:rPr lang="en-US" sz="3600" b="1" dirty="0"/>
            </a:br>
            <a:r>
              <a:rPr lang="en-US" sz="3600" b="1" dirty="0"/>
              <a:t>Carbon and Climate</a:t>
            </a:r>
          </a:p>
        </p:txBody>
      </p:sp>
      <p:sp>
        <p:nvSpPr>
          <p:cNvPr id="14339" name="Rectangle 5"/>
          <p:cNvSpPr>
            <a:spLocks noGrp="1" noChangeArrowheads="1"/>
          </p:cNvSpPr>
          <p:nvPr>
            <p:ph type="subTitle" idx="1"/>
          </p:nvPr>
        </p:nvSpPr>
        <p:spPr>
          <a:xfrm>
            <a:off x="1839912" y="3779837"/>
            <a:ext cx="6172200" cy="2362200"/>
          </a:xfrm>
          <a:solidFill>
            <a:schemeClr val="bg1">
              <a:lumMod val="85000"/>
            </a:schemeClr>
          </a:solidFill>
        </p:spPr>
        <p:txBody>
          <a:bodyPr anchor="ctr" anchorCtr="1"/>
          <a:lstStyle/>
          <a:p>
            <a:pPr eaLnBrk="1"/>
            <a:r>
              <a:rPr lang="en-GB" b="1" dirty="0"/>
              <a:t>H. </a:t>
            </a:r>
            <a:r>
              <a:rPr lang="en-GB" b="1" dirty="0" err="1"/>
              <a:t>Heorton</a:t>
            </a:r>
            <a:endParaRPr lang="en-GB" b="1" dirty="0"/>
          </a:p>
          <a:p>
            <a:pPr eaLnBrk="1"/>
            <a:endParaRPr lang="en-GB" b="1" dirty="0"/>
          </a:p>
          <a:p>
            <a:pPr eaLnBrk="1"/>
            <a:r>
              <a:rPr lang="en-GB" dirty="0"/>
              <a:t>UCL Geography </a:t>
            </a:r>
          </a:p>
          <a:p>
            <a:pPr eaLnBrk="1"/>
            <a:r>
              <a:rPr lang="en-GB" dirty="0"/>
              <a:t>&amp; NERC NCEO</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sp>
        <p:nvSpPr>
          <p:cNvPr id="3" name="Content Placeholder 2"/>
          <p:cNvSpPr>
            <a:spLocks noGrp="1"/>
          </p:cNvSpPr>
          <p:nvPr>
            <p:ph idx="1"/>
          </p:nvPr>
        </p:nvSpPr>
        <p:spPr>
          <a:xfrm>
            <a:off x="76969" y="1260475"/>
            <a:ext cx="9067800" cy="4987925"/>
          </a:xfrm>
        </p:spPr>
        <p:txBody>
          <a:bodyPr/>
          <a:lstStyle/>
          <a:p>
            <a:endParaRPr lang="en-GB" sz="2400" dirty="0"/>
          </a:p>
        </p:txBody>
      </p:sp>
      <p:pic>
        <p:nvPicPr>
          <p:cNvPr id="7" name="Picture 6">
            <a:extLst>
              <a:ext uri="{FF2B5EF4-FFF2-40B4-BE49-F238E27FC236}">
                <a16:creationId xmlns:a16="http://schemas.microsoft.com/office/drawing/2014/main" id="{EE9D716C-4C3E-FA44-BE33-4A762864082E}"/>
              </a:ext>
            </a:extLst>
          </p:cNvPr>
          <p:cNvPicPr>
            <a:picLocks noChangeAspect="1"/>
          </p:cNvPicPr>
          <p:nvPr/>
        </p:nvPicPr>
        <p:blipFill>
          <a:blip r:embed="rId3"/>
          <a:stretch>
            <a:fillRect/>
          </a:stretch>
        </p:blipFill>
        <p:spPr>
          <a:xfrm>
            <a:off x="6582" y="1260475"/>
            <a:ext cx="10080625" cy="6712754"/>
          </a:xfrm>
          <a:prstGeom prst="rect">
            <a:avLst/>
          </a:prstGeom>
        </p:spPr>
      </p:pic>
    </p:spTree>
    <p:extLst>
      <p:ext uri="{BB962C8B-B14F-4D97-AF65-F5344CB8AC3E}">
        <p14:creationId xmlns:p14="http://schemas.microsoft.com/office/powerpoint/2010/main" val="311240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pic>
        <p:nvPicPr>
          <p:cNvPr id="4" name="Picture 3">
            <a:extLst>
              <a:ext uri="{FF2B5EF4-FFF2-40B4-BE49-F238E27FC236}">
                <a16:creationId xmlns:a16="http://schemas.microsoft.com/office/drawing/2014/main" id="{E91BE2DE-59BD-E044-902A-D8137EBAE0FF}"/>
              </a:ext>
            </a:extLst>
          </p:cNvPr>
          <p:cNvPicPr>
            <a:picLocks noChangeAspect="1"/>
          </p:cNvPicPr>
          <p:nvPr/>
        </p:nvPicPr>
        <p:blipFill>
          <a:blip r:embed="rId2"/>
          <a:stretch>
            <a:fillRect/>
          </a:stretch>
        </p:blipFill>
        <p:spPr>
          <a:xfrm>
            <a:off x="-1" y="1697347"/>
            <a:ext cx="10080625" cy="4164980"/>
          </a:xfrm>
          <a:prstGeom prst="rect">
            <a:avLst/>
          </a:prstGeom>
        </p:spPr>
      </p:pic>
    </p:spTree>
    <p:extLst>
      <p:ext uri="{BB962C8B-B14F-4D97-AF65-F5344CB8AC3E}">
        <p14:creationId xmlns:p14="http://schemas.microsoft.com/office/powerpoint/2010/main" val="420894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pic>
        <p:nvPicPr>
          <p:cNvPr id="4" name="Picture 3">
            <a:extLst>
              <a:ext uri="{FF2B5EF4-FFF2-40B4-BE49-F238E27FC236}">
                <a16:creationId xmlns:a16="http://schemas.microsoft.com/office/drawing/2014/main" id="{8E22F7AB-9ACE-4B4B-A158-8E9E60937128}"/>
              </a:ext>
            </a:extLst>
          </p:cNvPr>
          <p:cNvPicPr>
            <a:picLocks noChangeAspect="1"/>
          </p:cNvPicPr>
          <p:nvPr/>
        </p:nvPicPr>
        <p:blipFill>
          <a:blip r:embed="rId2"/>
          <a:stretch>
            <a:fillRect/>
          </a:stretch>
        </p:blipFill>
        <p:spPr>
          <a:xfrm>
            <a:off x="-1" y="1641871"/>
            <a:ext cx="10080625" cy="4275932"/>
          </a:xfrm>
          <a:prstGeom prst="rect">
            <a:avLst/>
          </a:prstGeom>
        </p:spPr>
      </p:pic>
    </p:spTree>
    <p:extLst>
      <p:ext uri="{BB962C8B-B14F-4D97-AF65-F5344CB8AC3E}">
        <p14:creationId xmlns:p14="http://schemas.microsoft.com/office/powerpoint/2010/main" val="4189445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99241-076D-9040-9AD8-5ED98DEA322C}"/>
              </a:ext>
            </a:extLst>
          </p:cNvPr>
          <p:cNvSpPr>
            <a:spLocks noGrp="1"/>
          </p:cNvSpPr>
          <p:nvPr>
            <p:ph type="title"/>
          </p:nvPr>
        </p:nvSpPr>
        <p:spPr/>
        <p:txBody>
          <a:bodyPr/>
          <a:lstStyle/>
          <a:p>
            <a:r>
              <a:rPr lang="en-GB" sz="2800" b="1" dirty="0"/>
              <a:t>Projected changes in extremes are larger in frequency and intensity with every additional increment of global warming </a:t>
            </a:r>
            <a:endParaRPr lang="en-US" sz="2800" dirty="0"/>
          </a:p>
        </p:txBody>
      </p:sp>
      <p:pic>
        <p:nvPicPr>
          <p:cNvPr id="4" name="Picture 3">
            <a:extLst>
              <a:ext uri="{FF2B5EF4-FFF2-40B4-BE49-F238E27FC236}">
                <a16:creationId xmlns:a16="http://schemas.microsoft.com/office/drawing/2014/main" id="{B25BAF78-8B05-764F-9371-C9DA9EA82013}"/>
              </a:ext>
            </a:extLst>
          </p:cNvPr>
          <p:cNvPicPr>
            <a:picLocks noChangeAspect="1"/>
          </p:cNvPicPr>
          <p:nvPr/>
        </p:nvPicPr>
        <p:blipFill>
          <a:blip r:embed="rId3"/>
          <a:stretch>
            <a:fillRect/>
          </a:stretch>
        </p:blipFill>
        <p:spPr>
          <a:xfrm>
            <a:off x="30517" y="1768346"/>
            <a:ext cx="10080625" cy="5808360"/>
          </a:xfrm>
          <a:prstGeom prst="rect">
            <a:avLst/>
          </a:prstGeom>
        </p:spPr>
      </p:pic>
    </p:spTree>
    <p:extLst>
      <p:ext uri="{BB962C8B-B14F-4D97-AF65-F5344CB8AC3E}">
        <p14:creationId xmlns:p14="http://schemas.microsoft.com/office/powerpoint/2010/main" val="1839449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99241-076D-9040-9AD8-5ED98DEA322C}"/>
              </a:ext>
            </a:extLst>
          </p:cNvPr>
          <p:cNvSpPr>
            <a:spLocks noGrp="1"/>
          </p:cNvSpPr>
          <p:nvPr>
            <p:ph type="title"/>
          </p:nvPr>
        </p:nvSpPr>
        <p:spPr/>
        <p:txBody>
          <a:bodyPr/>
          <a:lstStyle/>
          <a:p>
            <a:r>
              <a:rPr lang="en-GB" sz="2800" b="1" dirty="0"/>
              <a:t>Projected changes in extremes are larger in frequency and intensity with every additional increment of global warming </a:t>
            </a:r>
            <a:endParaRPr lang="en-US" sz="2800" dirty="0"/>
          </a:p>
        </p:txBody>
      </p:sp>
      <p:pic>
        <p:nvPicPr>
          <p:cNvPr id="3" name="Picture 2">
            <a:extLst>
              <a:ext uri="{FF2B5EF4-FFF2-40B4-BE49-F238E27FC236}">
                <a16:creationId xmlns:a16="http://schemas.microsoft.com/office/drawing/2014/main" id="{A1F9936C-04C4-A64F-9B43-3D55D08776E4}"/>
              </a:ext>
            </a:extLst>
          </p:cNvPr>
          <p:cNvPicPr>
            <a:picLocks noChangeAspect="1"/>
          </p:cNvPicPr>
          <p:nvPr/>
        </p:nvPicPr>
        <p:blipFill>
          <a:blip r:embed="rId3"/>
          <a:stretch>
            <a:fillRect/>
          </a:stretch>
        </p:blipFill>
        <p:spPr>
          <a:xfrm>
            <a:off x="0" y="1564166"/>
            <a:ext cx="10080625" cy="5995509"/>
          </a:xfrm>
          <a:prstGeom prst="rect">
            <a:avLst/>
          </a:prstGeom>
        </p:spPr>
      </p:pic>
    </p:spTree>
    <p:extLst>
      <p:ext uri="{BB962C8B-B14F-4D97-AF65-F5344CB8AC3E}">
        <p14:creationId xmlns:p14="http://schemas.microsoft.com/office/powerpoint/2010/main" val="966136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ACE8A-B7F4-D34A-B7BA-09010E31780A}"/>
              </a:ext>
            </a:extLst>
          </p:cNvPr>
          <p:cNvSpPr>
            <a:spLocks noGrp="1"/>
          </p:cNvSpPr>
          <p:nvPr>
            <p:ph type="title"/>
          </p:nvPr>
        </p:nvSpPr>
        <p:spPr/>
        <p:txBody>
          <a:bodyPr/>
          <a:lstStyle/>
          <a:p>
            <a:r>
              <a:rPr lang="en-US" dirty="0"/>
              <a:t>How to measure impacts?</a:t>
            </a:r>
          </a:p>
        </p:txBody>
      </p:sp>
      <p:sp>
        <p:nvSpPr>
          <p:cNvPr id="3" name="Content Placeholder 2">
            <a:extLst>
              <a:ext uri="{FF2B5EF4-FFF2-40B4-BE49-F238E27FC236}">
                <a16:creationId xmlns:a16="http://schemas.microsoft.com/office/drawing/2014/main" id="{705BE970-861C-5B4C-B806-1C18F905FE6A}"/>
              </a:ext>
            </a:extLst>
          </p:cNvPr>
          <p:cNvSpPr>
            <a:spLocks noGrp="1"/>
          </p:cNvSpPr>
          <p:nvPr>
            <p:ph idx="1"/>
          </p:nvPr>
        </p:nvSpPr>
        <p:spPr/>
        <p:txBody>
          <a:bodyPr/>
          <a:lstStyle/>
          <a:p>
            <a:pPr marL="457200" indent="-457200">
              <a:buFont typeface="Arial" panose="020B0604020202020204" pitchFamily="34" charset="0"/>
              <a:buChar char="•"/>
            </a:pPr>
            <a:r>
              <a:rPr lang="en-GB" dirty="0"/>
              <a:t>accumulation of energy in the Earth system </a:t>
            </a:r>
          </a:p>
          <a:p>
            <a:pPr marL="857250" lvl="1" indent="-457200">
              <a:buFont typeface="Arial" panose="020B0604020202020204" pitchFamily="34" charset="0"/>
              <a:buChar char="•"/>
            </a:pPr>
            <a:r>
              <a:rPr lang="en-GB" dirty="0"/>
              <a:t>Effective Radiative Forcing (ERF)</a:t>
            </a:r>
          </a:p>
          <a:p>
            <a:pPr marL="457200" indent="-457200">
              <a:buFont typeface="Arial" panose="020B0604020202020204" pitchFamily="34" charset="0"/>
              <a:buChar char="•"/>
            </a:pPr>
            <a:r>
              <a:rPr lang="en-GB" dirty="0"/>
              <a:t>robust measure of climate change on interannual-to-decadal time scales </a:t>
            </a:r>
          </a:p>
          <a:p>
            <a:pPr marL="857250" lvl="1" indent="-457200">
              <a:buFont typeface="Arial" panose="020B0604020202020204" pitchFamily="34" charset="0"/>
              <a:buChar char="•"/>
            </a:pPr>
            <a:r>
              <a:rPr lang="en-GB" dirty="0"/>
              <a:t>Better indication of climate change than just global surface T</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1171700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t>The 'spheres' of influence on the climate system</a:t>
            </a:r>
            <a:endParaRPr lang="en-US" sz="3200" dirty="0"/>
          </a:p>
        </p:txBody>
      </p:sp>
      <p:pic>
        <p:nvPicPr>
          <p:cNvPr id="4" name="Content Placeholder 3"/>
          <p:cNvPicPr>
            <a:picLocks noGrp="1" noChangeAspect="1"/>
          </p:cNvPicPr>
          <p:nvPr>
            <p:ph idx="1"/>
          </p:nvPr>
        </p:nvPicPr>
        <p:blipFill>
          <a:blip r:embed="rId2"/>
          <a:srcRect l="-35874" r="-35874"/>
          <a:stretch>
            <a:fillRect/>
          </a:stretch>
        </p:blipFill>
        <p:spPr/>
      </p:pic>
    </p:spTree>
    <p:extLst>
      <p:ext uri="{BB962C8B-B14F-4D97-AF65-F5344CB8AC3E}">
        <p14:creationId xmlns:p14="http://schemas.microsoft.com/office/powerpoint/2010/main" val="1453986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Energy transfer: basics</a:t>
            </a:r>
            <a:endParaRPr lang="en-US" dirty="0"/>
          </a:p>
        </p:txBody>
      </p:sp>
      <p:pic>
        <p:nvPicPr>
          <p:cNvPr id="4" name="Content Placeholder 3"/>
          <p:cNvPicPr>
            <a:picLocks noGrp="1" noChangeAspect="1"/>
          </p:cNvPicPr>
          <p:nvPr>
            <p:ph idx="1"/>
          </p:nvPr>
        </p:nvPicPr>
        <p:blipFill>
          <a:blip r:embed="rId2"/>
          <a:srcRect l="-73951" r="-73951"/>
          <a:stretch>
            <a:fillRect/>
          </a:stretch>
        </p:blipFill>
        <p:spPr/>
      </p:pic>
      <p:sp>
        <p:nvSpPr>
          <p:cNvPr id="5" name="TextBox 4"/>
          <p:cNvSpPr txBox="1"/>
          <p:nvPr/>
        </p:nvSpPr>
        <p:spPr>
          <a:xfrm>
            <a:off x="3168104" y="6804173"/>
            <a:ext cx="4056444" cy="498085"/>
          </a:xfrm>
          <a:prstGeom prst="rect">
            <a:avLst/>
          </a:prstGeom>
          <a:noFill/>
        </p:spPr>
        <p:txBody>
          <a:bodyPr wrap="none" rtlCol="0">
            <a:spAutoFit/>
          </a:bodyPr>
          <a:lstStyle/>
          <a:p>
            <a:r>
              <a:rPr lang="en-US" sz="2800" dirty="0"/>
              <a:t>Driven by solar radiation</a:t>
            </a:r>
          </a:p>
        </p:txBody>
      </p:sp>
    </p:spTree>
    <p:extLst>
      <p:ext uri="{BB962C8B-B14F-4D97-AF65-F5344CB8AC3E}">
        <p14:creationId xmlns:p14="http://schemas.microsoft.com/office/powerpoint/2010/main" val="3497553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Earth’s climate is driven by (shortwave) solar radiation</a:t>
            </a:r>
          </a:p>
        </p:txBody>
      </p:sp>
      <p:pic>
        <p:nvPicPr>
          <p:cNvPr id="4" name="Content Placeholder 3"/>
          <p:cNvPicPr>
            <a:picLocks noGrp="1" noChangeAspect="1"/>
          </p:cNvPicPr>
          <p:nvPr>
            <p:ph idx="1"/>
          </p:nvPr>
        </p:nvPicPr>
        <p:blipFill>
          <a:blip r:embed="rId3"/>
          <a:srcRect l="-2850" r="-2850"/>
          <a:stretch>
            <a:fillRect/>
          </a:stretch>
        </p:blipFill>
        <p:spPr/>
      </p:pic>
    </p:spTree>
    <p:extLst>
      <p:ext uri="{BB962C8B-B14F-4D97-AF65-F5344CB8AC3E}">
        <p14:creationId xmlns:p14="http://schemas.microsoft.com/office/powerpoint/2010/main" val="1941773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large proportion of </a:t>
            </a:r>
            <a:r>
              <a:rPr lang="en-US" sz="2400" dirty="0" err="1"/>
              <a:t>longwave</a:t>
            </a:r>
            <a:r>
              <a:rPr lang="en-US" sz="2400" dirty="0"/>
              <a:t> radiation emitted by the surface is re-radiated back to the surface (and absorbed by the surface) by clouds and so-called greenhouse gases</a:t>
            </a:r>
          </a:p>
        </p:txBody>
      </p:sp>
      <p:sp>
        <p:nvSpPr>
          <p:cNvPr id="3" name="Content Placeholder 2"/>
          <p:cNvSpPr>
            <a:spLocks noGrp="1"/>
          </p:cNvSpPr>
          <p:nvPr>
            <p:ph idx="1"/>
          </p:nvPr>
        </p:nvSpPr>
        <p:spPr/>
        <p:txBody>
          <a:bodyPr/>
          <a:lstStyle/>
          <a:p>
            <a:r>
              <a:rPr lang="en-US" dirty="0"/>
              <a:t>‘trapping’ of </a:t>
            </a:r>
            <a:r>
              <a:rPr lang="en-US" dirty="0" err="1"/>
              <a:t>longwave</a:t>
            </a:r>
            <a:r>
              <a:rPr lang="en-US" dirty="0"/>
              <a:t> radiation naturally maintains temperature on Earth – the ‘natural greenhouse effect’. </a:t>
            </a:r>
          </a:p>
          <a:p>
            <a:r>
              <a:rPr lang="en-US" dirty="0"/>
              <a:t>Without this, temperature much less that it presently is (-19C)</a:t>
            </a:r>
          </a:p>
        </p:txBody>
      </p:sp>
    </p:spTree>
    <p:extLst>
      <p:ext uri="{BB962C8B-B14F-4D97-AF65-F5344CB8AC3E}">
        <p14:creationId xmlns:p14="http://schemas.microsoft.com/office/powerpoint/2010/main" val="935408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Aims of lecture</a:t>
            </a:r>
            <a:endParaRPr lang="en-US" dirty="0"/>
          </a:p>
        </p:txBody>
      </p:sp>
      <p:sp>
        <p:nvSpPr>
          <p:cNvPr id="3" name="Content Placeholder 2"/>
          <p:cNvSpPr>
            <a:spLocks noGrp="1"/>
          </p:cNvSpPr>
          <p:nvPr>
            <p:ph idx="1"/>
          </p:nvPr>
        </p:nvSpPr>
        <p:spPr/>
        <p:txBody>
          <a:bodyPr/>
          <a:lstStyle/>
          <a:p>
            <a:r>
              <a:rPr lang="en-US" sz="2400" dirty="0"/>
              <a:t>In this lecture, we will:</a:t>
            </a:r>
          </a:p>
          <a:p>
            <a:pPr>
              <a:buFont typeface="Arial"/>
              <a:buChar char="•"/>
            </a:pPr>
            <a:r>
              <a:rPr lang="en-US" sz="2400" dirty="0"/>
              <a:t>consider the importance of understanding the science of climate change</a:t>
            </a:r>
          </a:p>
          <a:p>
            <a:pPr>
              <a:buFont typeface="Arial"/>
              <a:buChar char="•"/>
            </a:pPr>
            <a:r>
              <a:rPr lang="en-US" sz="2400" dirty="0"/>
              <a:t>look at basic principles of energy transfer in the earth system</a:t>
            </a:r>
          </a:p>
          <a:p>
            <a:pPr>
              <a:buFont typeface="Arial"/>
              <a:buChar char="•"/>
            </a:pPr>
            <a:r>
              <a:rPr lang="en-US" sz="2400" dirty="0"/>
              <a:t>examine greenhouse gases and their sources</a:t>
            </a:r>
          </a:p>
        </p:txBody>
      </p:sp>
    </p:spTree>
    <p:extLst>
      <p:ext uri="{BB962C8B-B14F-4D97-AF65-F5344CB8AC3E}">
        <p14:creationId xmlns:p14="http://schemas.microsoft.com/office/powerpoint/2010/main" val="19095986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absorption</a:t>
            </a:r>
            <a:endParaRPr lang="en-US" dirty="0"/>
          </a:p>
        </p:txBody>
      </p:sp>
      <p:pic>
        <p:nvPicPr>
          <p:cNvPr id="4" name="Content Placeholder 3"/>
          <p:cNvPicPr>
            <a:picLocks noGrp="1" noChangeAspect="1"/>
          </p:cNvPicPr>
          <p:nvPr>
            <p:ph idx="1"/>
          </p:nvPr>
        </p:nvPicPr>
        <p:blipFill>
          <a:blip r:embed="rId3"/>
          <a:srcRect l="-41646" r="-41646"/>
          <a:stretch>
            <a:fillRect/>
          </a:stretch>
        </p:blipFill>
        <p:spPr/>
      </p:pic>
    </p:spTree>
    <p:extLst>
      <p:ext uri="{BB962C8B-B14F-4D97-AF65-F5344CB8AC3E}">
        <p14:creationId xmlns:p14="http://schemas.microsoft.com/office/powerpoint/2010/main" val="3668609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Radiative Forcing</a:t>
            </a:r>
            <a:endParaRPr lang="en-US" dirty="0"/>
          </a:p>
        </p:txBody>
      </p:sp>
      <p:sp>
        <p:nvSpPr>
          <p:cNvPr id="3" name="Content Placeholder 2"/>
          <p:cNvSpPr>
            <a:spLocks noGrp="1"/>
          </p:cNvSpPr>
          <p:nvPr>
            <p:ph idx="1"/>
          </p:nvPr>
        </p:nvSpPr>
        <p:spPr>
          <a:xfrm>
            <a:off x="504825" y="1665287"/>
            <a:ext cx="9067800" cy="4987925"/>
          </a:xfrm>
        </p:spPr>
        <p:txBody>
          <a:bodyPr/>
          <a:lstStyle/>
          <a:p>
            <a:pPr marL="457200" indent="-457200">
              <a:buFont typeface="Arial" panose="020B0604020202020204" pitchFamily="34" charset="0"/>
              <a:buChar char="•"/>
            </a:pPr>
            <a:r>
              <a:rPr lang="en-US" sz="1800" b="1" dirty="0"/>
              <a:t>Measure of the </a:t>
            </a:r>
            <a:r>
              <a:rPr lang="en-US" sz="1800" b="1" i="1" dirty="0"/>
              <a:t>radiative</a:t>
            </a:r>
            <a:r>
              <a:rPr lang="en-US" sz="1800" b="1" dirty="0"/>
              <a:t> impact (heating effect) </a:t>
            </a:r>
            <a:r>
              <a:rPr lang="en-US" sz="1800" b="1" i="1" dirty="0"/>
              <a:t>at tropopause </a:t>
            </a:r>
            <a:r>
              <a:rPr lang="en-US" sz="1800" b="1" dirty="0"/>
              <a:t>of components of the climate system</a:t>
            </a:r>
          </a:p>
          <a:p>
            <a:pPr marL="457200" indent="-457200">
              <a:buFont typeface="Arial" panose="020B0604020202020204" pitchFamily="34" charset="0"/>
              <a:buChar char="•"/>
            </a:pPr>
            <a:r>
              <a:rPr lang="en-US" sz="1600" b="1" dirty="0"/>
              <a:t>Change in energy </a:t>
            </a:r>
            <a:r>
              <a:rPr lang="en-US" sz="1600" dirty="0"/>
              <a:t>relative to 1750, W/m</a:t>
            </a:r>
            <a:r>
              <a:rPr lang="en-US" sz="1600" baseline="30000" dirty="0"/>
              <a:t>2</a:t>
            </a:r>
            <a:r>
              <a:rPr lang="en-US" sz="1600" dirty="0"/>
              <a:t> </a:t>
            </a:r>
            <a:r>
              <a:rPr lang="en-GB" sz="1600" dirty="0"/>
              <a:t>available to the climate system caused by a change in one or more components of the Earth's radiative budget</a:t>
            </a:r>
            <a:endParaRPr lang="en-US" sz="1600" b="1" dirty="0"/>
          </a:p>
          <a:p>
            <a:pPr marL="457200" indent="-457200">
              <a:buFont typeface="Arial" panose="020B0604020202020204" pitchFamily="34" charset="0"/>
              <a:buChar char="•"/>
            </a:pPr>
            <a:r>
              <a:rPr lang="en-US" sz="1800" dirty="0"/>
              <a:t>influence a factor has in altering the balance of incoming and outgoing energy in the Earth-atmosphere system and is an index of the importance of the factor as a potential climate change mechanism.</a:t>
            </a:r>
          </a:p>
          <a:p>
            <a:pPr marL="457200" indent="-457200">
              <a:buFont typeface="Arial" panose="020B0604020202020204" pitchFamily="34" charset="0"/>
              <a:buChar char="•"/>
            </a:pPr>
            <a:r>
              <a:rPr lang="en-US" sz="1800" dirty="0"/>
              <a:t>Attribute impacts of factors on climate warming (+</a:t>
            </a:r>
            <a:r>
              <a:rPr lang="en-US" sz="1800" dirty="0" err="1"/>
              <a:t>ve</a:t>
            </a:r>
            <a:r>
              <a:rPr lang="en-US" sz="1800" dirty="0"/>
              <a: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p:txBody>
      </p:sp>
      <p:pic>
        <p:nvPicPr>
          <p:cNvPr id="1026" name="Picture 2">
            <a:extLst>
              <a:ext uri="{FF2B5EF4-FFF2-40B4-BE49-F238E27FC236}">
                <a16:creationId xmlns:a16="http://schemas.microsoft.com/office/drawing/2014/main" id="{94C1029D-21E9-854D-AD54-C2778A11E6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6207" y="4269979"/>
            <a:ext cx="6724705" cy="228004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2C70B4-7AE1-6443-9F00-2726450BDDDB}"/>
              </a:ext>
            </a:extLst>
          </p:cNvPr>
          <p:cNvSpPr txBox="1"/>
          <p:nvPr/>
        </p:nvSpPr>
        <p:spPr>
          <a:xfrm>
            <a:off x="2808064" y="6756400"/>
            <a:ext cx="5042848" cy="600805"/>
          </a:xfrm>
          <a:prstGeom prst="rect">
            <a:avLst/>
          </a:prstGeom>
          <a:noFill/>
        </p:spPr>
        <p:txBody>
          <a:bodyPr wrap="square">
            <a:spAutoFit/>
          </a:bodyPr>
          <a:lstStyle/>
          <a:p>
            <a:r>
              <a:rPr lang="en-US" sz="1400" dirty="0">
                <a:hlinkClick r:id="rId4"/>
              </a:rPr>
              <a:t>http://www.climate.gov/media/9604</a:t>
            </a:r>
            <a:endParaRPr lang="en-US" sz="1400" b="1" dirty="0"/>
          </a:p>
          <a:p>
            <a:r>
              <a:rPr lang="en-US" sz="1400" dirty="0"/>
              <a:t>Read: https://</a:t>
            </a:r>
            <a:r>
              <a:rPr lang="en-US" sz="1400" dirty="0" err="1"/>
              <a:t>www.nap.edu</a:t>
            </a:r>
            <a:r>
              <a:rPr lang="en-US" sz="1400" dirty="0"/>
              <a:t>/download/11175</a:t>
            </a:r>
          </a:p>
        </p:txBody>
      </p:sp>
      <p:pic>
        <p:nvPicPr>
          <p:cNvPr id="1028" name="Picture 4" descr="atmosphere-layers">
            <a:extLst>
              <a:ext uri="{FF2B5EF4-FFF2-40B4-BE49-F238E27FC236}">
                <a16:creationId xmlns:a16="http://schemas.microsoft.com/office/drawing/2014/main" id="{CE83377A-0E0F-9345-9E9E-2C3A6862E2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34825" y="5147951"/>
            <a:ext cx="1765400" cy="1402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47882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 Radiative Forcing</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GB" sz="1800" b="1" dirty="0"/>
              <a:t>Effective Radiative Forcing (ERF), </a:t>
            </a:r>
            <a:r>
              <a:rPr lang="en-GB" sz="1800" dirty="0"/>
              <a:t>the “change in net TOA downward radiative flux after allowing for atmospheric temperatures, water vapour and clouds to adjust, but with surface temperature or a portion of surface conditions unchanged” (WG1AR5 Chapter08, Box 8.1).</a:t>
            </a:r>
          </a:p>
          <a:p>
            <a:pPr>
              <a:buFont typeface="Arial" panose="020B0604020202020204" pitchFamily="34" charset="0"/>
              <a:buChar char="•"/>
            </a:pPr>
            <a:r>
              <a:rPr lang="en-GB" sz="1800" dirty="0"/>
              <a:t>Used AR5+ instead of instantaneous RF</a:t>
            </a:r>
          </a:p>
        </p:txBody>
      </p:sp>
      <p:pic>
        <p:nvPicPr>
          <p:cNvPr id="5" name="Picture 4">
            <a:extLst>
              <a:ext uri="{FF2B5EF4-FFF2-40B4-BE49-F238E27FC236}">
                <a16:creationId xmlns:a16="http://schemas.microsoft.com/office/drawing/2014/main" id="{EF09B4FE-BE05-F047-9EC2-5B9EC6F6A516}"/>
              </a:ext>
            </a:extLst>
          </p:cNvPr>
          <p:cNvPicPr>
            <a:picLocks noChangeAspect="1"/>
          </p:cNvPicPr>
          <p:nvPr/>
        </p:nvPicPr>
        <p:blipFill rotWithShape="1">
          <a:blip r:embed="rId3"/>
          <a:srcRect r="1838"/>
          <a:stretch/>
        </p:blipFill>
        <p:spPr>
          <a:xfrm>
            <a:off x="29119" y="3635821"/>
            <a:ext cx="6134294" cy="3916241"/>
          </a:xfrm>
          <a:prstGeom prst="rect">
            <a:avLst/>
          </a:prstGeom>
        </p:spPr>
      </p:pic>
    </p:spTree>
    <p:extLst>
      <p:ext uri="{BB962C8B-B14F-4D97-AF65-F5344CB8AC3E}">
        <p14:creationId xmlns:p14="http://schemas.microsoft.com/office/powerpoint/2010/main" val="3558225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Rockstrom et al. (2009)</a:t>
            </a:r>
          </a:p>
        </p:txBody>
      </p:sp>
      <p:sp>
        <p:nvSpPr>
          <p:cNvPr id="3" name="Content Placeholder 2"/>
          <p:cNvSpPr>
            <a:spLocks noGrp="1"/>
          </p:cNvSpPr>
          <p:nvPr>
            <p:ph idx="1"/>
          </p:nvPr>
        </p:nvSpPr>
        <p:spPr/>
        <p:txBody>
          <a:bodyPr/>
          <a:lstStyle/>
          <a:p>
            <a:r>
              <a:rPr lang="en-US" sz="2400" dirty="0"/>
              <a:t>“human changes to atmospheric CO2 concentrations should not exceed 350 parts per million by volume, and that </a:t>
            </a:r>
            <a:r>
              <a:rPr lang="en-US" sz="2400" dirty="0" err="1"/>
              <a:t>radiative</a:t>
            </a:r>
            <a:r>
              <a:rPr lang="en-US" sz="2400" dirty="0"/>
              <a:t> forcing should not exceed 1 watt per square </a:t>
            </a:r>
            <a:r>
              <a:rPr lang="en-US" sz="2400" dirty="0" err="1"/>
              <a:t>metre</a:t>
            </a:r>
            <a:r>
              <a:rPr lang="en-US" sz="2400" dirty="0"/>
              <a:t> above pre-industrial levels. Transgressing these boundaries will increase the risk of irreversible climate change, such as the loss of major ice sheets, accelerated sea- level rise and abrupt shifts in forest and agricultural systems. Current CO2 concentration stands at 387 </a:t>
            </a:r>
            <a:r>
              <a:rPr lang="en-US" sz="2400" dirty="0" err="1"/>
              <a:t>p.p.m.v</a:t>
            </a:r>
            <a:r>
              <a:rPr lang="en-US" sz="2400" dirty="0"/>
              <a:t>. and the change in </a:t>
            </a:r>
            <a:r>
              <a:rPr lang="en-US" sz="2400" dirty="0" err="1"/>
              <a:t>radiative</a:t>
            </a:r>
            <a:r>
              <a:rPr lang="en-US" sz="2400" dirty="0"/>
              <a:t> forcing is 1.5 W m^-2”</a:t>
            </a:r>
          </a:p>
        </p:txBody>
      </p:sp>
      <p:sp>
        <p:nvSpPr>
          <p:cNvPr id="4" name="TextBox 3"/>
          <p:cNvSpPr txBox="1"/>
          <p:nvPr/>
        </p:nvSpPr>
        <p:spPr>
          <a:xfrm>
            <a:off x="101836" y="4648180"/>
            <a:ext cx="6821098" cy="378565"/>
          </a:xfrm>
          <a:prstGeom prst="rect">
            <a:avLst/>
          </a:prstGeom>
          <a:noFill/>
        </p:spPr>
        <p:txBody>
          <a:bodyPr wrap="none" rtlCol="0">
            <a:spAutoFit/>
          </a:bodyPr>
          <a:lstStyle/>
          <a:p>
            <a:r>
              <a:rPr lang="en-US" sz="2000" b="1" dirty="0"/>
              <a:t>What about more recently? Paris agreement Dec 2015:</a:t>
            </a:r>
          </a:p>
        </p:txBody>
      </p:sp>
      <p:sp>
        <p:nvSpPr>
          <p:cNvPr id="5" name="Rectangle 4"/>
          <p:cNvSpPr/>
          <p:nvPr/>
        </p:nvSpPr>
        <p:spPr>
          <a:xfrm>
            <a:off x="504825" y="4972903"/>
            <a:ext cx="8640960" cy="1712392"/>
          </a:xfrm>
          <a:prstGeom prst="rect">
            <a:avLst/>
          </a:prstGeom>
        </p:spPr>
        <p:txBody>
          <a:bodyPr wrap="square">
            <a:spAutoFit/>
          </a:bodyPr>
          <a:lstStyle/>
          <a:p>
            <a:pPr algn="just"/>
            <a:r>
              <a:rPr lang="en-US" sz="1600" dirty="0">
                <a:latin typeface="camingodos_prolight" charset="0"/>
              </a:rPr>
              <a:t>The Paris Agreement’s central aim was to strengthen the global response to the threat of climate change by keeping a global temperature rise this century well below 2 degrees Celsius above pre-industrial levels and to pursue efforts to limit the temperature increase even further to 1.5 degrees Celsius. </a:t>
            </a:r>
          </a:p>
          <a:p>
            <a:pPr algn="just"/>
            <a:r>
              <a:rPr lang="en-US" sz="1600" dirty="0">
                <a:latin typeface="camingodos_prolight" charset="0"/>
                <a:hlinkClick r:id="rId3"/>
              </a:rPr>
              <a:t>https://unfccc.int/process-and-meetings/the-paris-agreement/the-paris-agreement</a:t>
            </a:r>
            <a:endParaRPr lang="en-US" sz="1600" dirty="0">
              <a:latin typeface="camingodos_prolight" charset="0"/>
            </a:endParaRPr>
          </a:p>
          <a:p>
            <a:pPr algn="just"/>
            <a:r>
              <a:rPr lang="en-US" sz="1600" dirty="0">
                <a:latin typeface="camingodos_prolight" charset="0"/>
              </a:rPr>
              <a:t>Is this likely/on track?</a:t>
            </a:r>
            <a:endParaRPr lang="en-US" sz="1600" dirty="0"/>
          </a:p>
        </p:txBody>
      </p:sp>
    </p:spTree>
    <p:extLst>
      <p:ext uri="{BB962C8B-B14F-4D97-AF65-F5344CB8AC3E}">
        <p14:creationId xmlns:p14="http://schemas.microsoft.com/office/powerpoint/2010/main" val="2765217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pPr>
              <a:buFont typeface="Arial"/>
              <a:buChar char="•"/>
            </a:pPr>
            <a:r>
              <a:rPr lang="en-US" sz="2400" dirty="0"/>
              <a:t>4th most abundant element in the universe. </a:t>
            </a:r>
          </a:p>
          <a:p>
            <a:pPr>
              <a:buFont typeface="Arial"/>
              <a:buChar char="•"/>
            </a:pPr>
            <a:r>
              <a:rPr lang="en-US" sz="2400" dirty="0"/>
              <a:t>able to bond with itself and many other elements</a:t>
            </a:r>
          </a:p>
          <a:p>
            <a:pPr>
              <a:buFont typeface="Arial"/>
              <a:buChar char="•"/>
            </a:pPr>
            <a:r>
              <a:rPr lang="en-US" sz="2400" dirty="0"/>
              <a:t>forms over 10 million known compounds. </a:t>
            </a:r>
          </a:p>
          <a:p>
            <a:pPr>
              <a:buFont typeface="Arial"/>
              <a:buChar char="•"/>
            </a:pPr>
            <a:r>
              <a:rPr lang="en-US" sz="2400" dirty="0"/>
              <a:t>present </a:t>
            </a:r>
          </a:p>
          <a:p>
            <a:pPr lvl="1">
              <a:buFont typeface="Arial"/>
              <a:buChar char="•"/>
            </a:pPr>
            <a:r>
              <a:rPr lang="en-US" sz="2000" dirty="0"/>
              <a:t>in the atmosphere as CO2, CH4 </a:t>
            </a:r>
            <a:r>
              <a:rPr lang="en-US" sz="2000" dirty="0" err="1"/>
              <a:t>etc</a:t>
            </a:r>
            <a:endParaRPr lang="en-US" sz="2000" dirty="0"/>
          </a:p>
          <a:p>
            <a:pPr lvl="1">
              <a:buFont typeface="Arial"/>
              <a:buChar char="•"/>
            </a:pPr>
            <a:r>
              <a:rPr lang="en-US" sz="2000" dirty="0"/>
              <a:t>in all natural waters as dissolved CO2</a:t>
            </a:r>
          </a:p>
          <a:p>
            <a:pPr lvl="1">
              <a:buFont typeface="Arial"/>
              <a:buChar char="•"/>
            </a:pPr>
            <a:r>
              <a:rPr lang="en-US" sz="2000" dirty="0"/>
              <a:t>in various carbonates in rocks</a:t>
            </a:r>
          </a:p>
          <a:p>
            <a:pPr lvl="1">
              <a:buFont typeface="Arial"/>
              <a:buChar char="•"/>
            </a:pPr>
            <a:r>
              <a:rPr lang="en-US" sz="2000" dirty="0"/>
              <a:t>as organic molecules in living and dead organisms in the biosphere . </a:t>
            </a:r>
          </a:p>
        </p:txBody>
      </p:sp>
    </p:spTree>
    <p:extLst>
      <p:ext uri="{BB962C8B-B14F-4D97-AF65-F5344CB8AC3E}">
        <p14:creationId xmlns:p14="http://schemas.microsoft.com/office/powerpoint/2010/main" val="395771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r>
              <a:rPr lang="en-US" sz="2400" dirty="0"/>
              <a:t>also important in </a:t>
            </a:r>
            <a:r>
              <a:rPr lang="en-US" sz="2400" dirty="0" err="1"/>
              <a:t>radiative</a:t>
            </a:r>
            <a:r>
              <a:rPr lang="en-US" sz="2400" dirty="0"/>
              <a:t> forcing </a:t>
            </a:r>
          </a:p>
          <a:p>
            <a:r>
              <a:rPr lang="en-US" sz="2400" dirty="0"/>
              <a:t>Directly</a:t>
            </a:r>
          </a:p>
          <a:p>
            <a:pPr>
              <a:buFont typeface="Arial"/>
              <a:buChar char="•"/>
            </a:pPr>
            <a:r>
              <a:rPr lang="en-US" sz="2400" dirty="0"/>
              <a:t>Halocarbons in the atmosphere </a:t>
            </a:r>
          </a:p>
          <a:p>
            <a:pPr>
              <a:buFont typeface="Arial"/>
              <a:buChar char="•"/>
            </a:pPr>
            <a:r>
              <a:rPr lang="en-US" sz="2400" dirty="0"/>
              <a:t>black carbon deposits on snow</a:t>
            </a:r>
          </a:p>
          <a:p>
            <a:r>
              <a:rPr lang="en-US" sz="2400" dirty="0"/>
              <a:t>indirectly </a:t>
            </a:r>
          </a:p>
          <a:p>
            <a:pPr>
              <a:buFont typeface="Arial"/>
              <a:buChar char="•"/>
            </a:pPr>
            <a:r>
              <a:rPr lang="en-US" sz="2400" dirty="0"/>
              <a:t>elsewhere (e.g. land cover change).</a:t>
            </a:r>
          </a:p>
          <a:p>
            <a:pPr>
              <a:buFont typeface="Arial"/>
              <a:buChar char="•"/>
            </a:pPr>
            <a:endParaRPr lang="en-US" sz="2400" dirty="0"/>
          </a:p>
          <a:p>
            <a:pPr>
              <a:buFont typeface="Arial"/>
              <a:buChar char="•"/>
            </a:pPr>
            <a:r>
              <a:rPr lang="en-US" sz="2400" dirty="0">
                <a:solidFill>
                  <a:srgbClr val="FF0000"/>
                </a:solidFill>
              </a:rPr>
              <a:t>See </a:t>
            </a:r>
            <a:r>
              <a:rPr lang="en-GB" sz="2400" dirty="0" err="1">
                <a:solidFill>
                  <a:srgbClr val="FF0000"/>
                </a:solidFill>
                <a:latin typeface="Arial" panose="020B0604020202020204" pitchFamily="34" charset="0"/>
                <a:cs typeface="Arial" panose="020B0604020202020204" pitchFamily="34" charset="0"/>
              </a:rPr>
              <a:t>Friedlingstein</a:t>
            </a:r>
            <a:r>
              <a:rPr lang="en-GB" sz="2400" dirty="0">
                <a:solidFill>
                  <a:srgbClr val="6A6A6A"/>
                </a:solidFill>
                <a:latin typeface="Verdana" panose="020B0604030504040204" pitchFamily="34" charset="0"/>
              </a:rPr>
              <a:t> </a:t>
            </a:r>
            <a:r>
              <a:rPr lang="en-US" sz="2400" dirty="0">
                <a:solidFill>
                  <a:srgbClr val="FF0000"/>
                </a:solidFill>
              </a:rPr>
              <a:t>et al 2022 Global Carbon Budget 2022 for the most up-to-date figures including key details of HOW different components are estimated</a:t>
            </a:r>
          </a:p>
        </p:txBody>
      </p:sp>
    </p:spTree>
    <p:extLst>
      <p:ext uri="{BB962C8B-B14F-4D97-AF65-F5344CB8AC3E}">
        <p14:creationId xmlns:p14="http://schemas.microsoft.com/office/powerpoint/2010/main" val="2728839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Carbon and Greenhouse Gases</a:t>
            </a:r>
            <a:endParaRPr lang="en-US" dirty="0"/>
          </a:p>
        </p:txBody>
      </p:sp>
      <p:pic>
        <p:nvPicPr>
          <p:cNvPr id="6" name="Picture 5">
            <a:extLst>
              <a:ext uri="{FF2B5EF4-FFF2-40B4-BE49-F238E27FC236}">
                <a16:creationId xmlns:a16="http://schemas.microsoft.com/office/drawing/2014/main" id="{3BEF6899-30BF-3623-CCF1-376D33745422}"/>
              </a:ext>
            </a:extLst>
          </p:cNvPr>
          <p:cNvPicPr>
            <a:picLocks noChangeAspect="1"/>
          </p:cNvPicPr>
          <p:nvPr/>
        </p:nvPicPr>
        <p:blipFill>
          <a:blip r:embed="rId3"/>
          <a:stretch>
            <a:fillRect/>
          </a:stretch>
        </p:blipFill>
        <p:spPr>
          <a:xfrm>
            <a:off x="1079872" y="1562100"/>
            <a:ext cx="7654739" cy="5059913"/>
          </a:xfrm>
          <a:prstGeom prst="rect">
            <a:avLst/>
          </a:prstGeom>
        </p:spPr>
      </p:pic>
    </p:spTree>
    <p:extLst>
      <p:ext uri="{BB962C8B-B14F-4D97-AF65-F5344CB8AC3E}">
        <p14:creationId xmlns:p14="http://schemas.microsoft.com/office/powerpoint/2010/main" val="2155300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l="-10878" r="-10878"/>
          <a:stretch>
            <a:fillRect/>
          </a:stretch>
        </p:blipFill>
        <p:spPr/>
      </p:pic>
      <p:pic>
        <p:nvPicPr>
          <p:cNvPr id="8" name="Picture 7">
            <a:extLst>
              <a:ext uri="{FF2B5EF4-FFF2-40B4-BE49-F238E27FC236}">
                <a16:creationId xmlns:a16="http://schemas.microsoft.com/office/drawing/2014/main" id="{3B9A6A4D-25F7-A24A-BB03-A5243E8BFD18}"/>
              </a:ext>
            </a:extLst>
          </p:cNvPr>
          <p:cNvPicPr>
            <a:picLocks noChangeAspect="1"/>
          </p:cNvPicPr>
          <p:nvPr/>
        </p:nvPicPr>
        <p:blipFill>
          <a:blip r:embed="rId4"/>
          <a:stretch>
            <a:fillRect/>
          </a:stretch>
        </p:blipFill>
        <p:spPr>
          <a:xfrm>
            <a:off x="0" y="1562100"/>
            <a:ext cx="10080625" cy="6144717"/>
          </a:xfrm>
          <a:prstGeom prst="rect">
            <a:avLst/>
          </a:prstGeom>
        </p:spPr>
      </p:pic>
      <p:sp>
        <p:nvSpPr>
          <p:cNvPr id="2" name="Title 1"/>
          <p:cNvSpPr>
            <a:spLocks noGrp="1"/>
          </p:cNvSpPr>
          <p:nvPr>
            <p:ph type="title"/>
          </p:nvPr>
        </p:nvSpPr>
        <p:spPr/>
        <p:txBody>
          <a:bodyPr/>
          <a:lstStyle/>
          <a:p>
            <a:r>
              <a:rPr lang="en-US" b="1" dirty="0"/>
              <a:t>Atmospheric Carbon and Greenhouse Gases</a:t>
            </a:r>
            <a:endParaRPr lang="en-US" dirty="0"/>
          </a:p>
        </p:txBody>
      </p:sp>
    </p:spTree>
    <p:extLst>
      <p:ext uri="{BB962C8B-B14F-4D97-AF65-F5344CB8AC3E}">
        <p14:creationId xmlns:p14="http://schemas.microsoft.com/office/powerpoint/2010/main" val="27118267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F6306C2A-18FE-544A-A0E4-6BD0C43BF3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6586" y="1285344"/>
            <a:ext cx="6810881" cy="51307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Annual cycles</a:t>
            </a:r>
          </a:p>
        </p:txBody>
      </p:sp>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spTree>
    <p:extLst>
      <p:ext uri="{BB962C8B-B14F-4D97-AF65-F5344CB8AC3E}">
        <p14:creationId xmlns:p14="http://schemas.microsoft.com/office/powerpoint/2010/main" val="3280865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F6306C2A-18FE-544A-A0E4-6BD0C43BF3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6586" y="1285344"/>
            <a:ext cx="6810881" cy="513079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83FFD625-9043-E747-A6F9-395E351E6E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35351" y="1360665"/>
            <a:ext cx="7206747" cy="537864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Annual cycles</a:t>
            </a:r>
          </a:p>
        </p:txBody>
      </p:sp>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pic>
        <p:nvPicPr>
          <p:cNvPr id="3" name="Audio Recording 11 Jan 2021 at 15:10:24" descr="Audio Recording 11 Jan 2021 at 15:10:24">
            <a:hlinkClick r:id="" action="ppaction://media"/>
            <a:extLst>
              <a:ext uri="{FF2B5EF4-FFF2-40B4-BE49-F238E27FC236}">
                <a16:creationId xmlns:a16="http://schemas.microsoft.com/office/drawing/2014/main" id="{66301C2D-8CCA-CE42-8618-9E85AA235D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6614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1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Terrestrial Climate and Climate Change</a:t>
            </a:r>
            <a:endParaRPr lang="en-US" sz="3600" dirty="0"/>
          </a:p>
        </p:txBody>
      </p:sp>
      <p:sp>
        <p:nvSpPr>
          <p:cNvPr id="3" name="Content Placeholder 2"/>
          <p:cNvSpPr>
            <a:spLocks noGrp="1"/>
          </p:cNvSpPr>
          <p:nvPr>
            <p:ph idx="1"/>
          </p:nvPr>
        </p:nvSpPr>
        <p:spPr/>
        <p:txBody>
          <a:bodyPr/>
          <a:lstStyle/>
          <a:p>
            <a:r>
              <a:rPr lang="en-US" i="1" dirty="0"/>
              <a:t>“(C)</a:t>
            </a:r>
            <a:r>
              <a:rPr lang="en-US" i="1" dirty="0" err="1"/>
              <a:t>limate</a:t>
            </a:r>
            <a:r>
              <a:rPr lang="en-US" i="1" dirty="0"/>
              <a:t> change is a defining issue of our generation. Our responses to the challenges of climate change - accurate prediction, equitable adaptation, and efficient mitigation - will influence the quality of life for ... the world, for generations to come.”</a:t>
            </a:r>
            <a:r>
              <a:rPr lang="en-US" dirty="0"/>
              <a:t> (NASA, 2010).</a:t>
            </a:r>
          </a:p>
          <a:p>
            <a:endParaRPr lang="en-US" dirty="0"/>
          </a:p>
        </p:txBody>
      </p:sp>
    </p:spTree>
    <p:extLst>
      <p:ext uri="{BB962C8B-B14F-4D97-AF65-F5344CB8AC3E}">
        <p14:creationId xmlns:p14="http://schemas.microsoft.com/office/powerpoint/2010/main" val="266058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Methane </a:t>
            </a:r>
          </a:p>
        </p:txBody>
      </p:sp>
      <p:pic>
        <p:nvPicPr>
          <p:cNvPr id="4" name="Content Placeholder 3"/>
          <p:cNvPicPr>
            <a:picLocks noGrp="1" noChangeAspect="1"/>
          </p:cNvPicPr>
          <p:nvPr>
            <p:ph idx="1"/>
          </p:nvPr>
        </p:nvPicPr>
        <p:blipFill>
          <a:blip r:embed="rId2"/>
          <a:srcRect t="1491" b="1491"/>
          <a:stretch>
            <a:fillRect/>
          </a:stretch>
        </p:blipFill>
        <p:spPr/>
      </p:pic>
    </p:spTree>
    <p:extLst>
      <p:ext uri="{BB962C8B-B14F-4D97-AF65-F5344CB8AC3E}">
        <p14:creationId xmlns:p14="http://schemas.microsoft.com/office/powerpoint/2010/main" val="39133760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N2O</a:t>
            </a:r>
          </a:p>
        </p:txBody>
      </p:sp>
      <p:sp>
        <p:nvSpPr>
          <p:cNvPr id="3" name="Content Placeholder 2"/>
          <p:cNvSpPr>
            <a:spLocks noGrp="1"/>
          </p:cNvSpPr>
          <p:nvPr>
            <p:ph idx="1"/>
          </p:nvPr>
        </p:nvSpPr>
        <p:spPr/>
        <p:txBody>
          <a:bodyPr/>
          <a:lstStyle/>
          <a:p>
            <a:r>
              <a:rPr lang="en-US" dirty="0"/>
              <a:t>Anthropogenic activity accounts for around 30% of N2O, with tropical soils and oceanic release account for the majority of the remainder</a:t>
            </a:r>
          </a:p>
        </p:txBody>
      </p:sp>
      <p:pic>
        <p:nvPicPr>
          <p:cNvPr id="6" name="Picture 5">
            <a:extLst>
              <a:ext uri="{FF2B5EF4-FFF2-40B4-BE49-F238E27FC236}">
                <a16:creationId xmlns:a16="http://schemas.microsoft.com/office/drawing/2014/main" id="{4FB1A024-C339-9F49-97C4-D8C607CB7336}"/>
              </a:ext>
            </a:extLst>
          </p:cNvPr>
          <p:cNvPicPr>
            <a:picLocks noChangeAspect="1"/>
          </p:cNvPicPr>
          <p:nvPr/>
        </p:nvPicPr>
        <p:blipFill>
          <a:blip r:embed="rId4"/>
          <a:stretch>
            <a:fillRect/>
          </a:stretch>
        </p:blipFill>
        <p:spPr>
          <a:xfrm>
            <a:off x="3456136" y="3576088"/>
            <a:ext cx="3744416" cy="3195665"/>
          </a:xfrm>
          <a:prstGeom prst="rect">
            <a:avLst/>
          </a:prstGeom>
        </p:spPr>
      </p:pic>
      <p:pic>
        <p:nvPicPr>
          <p:cNvPr id="7" name="Audio Recording 11 Jan 2021 at 15:20:23" descr="Audio Recording 11 Jan 2021 at 15:20:23">
            <a:hlinkClick r:id="" action="ppaction://media"/>
            <a:extLst>
              <a:ext uri="{FF2B5EF4-FFF2-40B4-BE49-F238E27FC236}">
                <a16:creationId xmlns:a16="http://schemas.microsoft.com/office/drawing/2014/main" id="{886D0DD9-084A-B84E-A8F1-4B497C2000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02691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halocarbons</a:t>
            </a:r>
          </a:p>
        </p:txBody>
      </p:sp>
      <p:sp>
        <p:nvSpPr>
          <p:cNvPr id="3" name="Content Placeholder 2"/>
          <p:cNvSpPr>
            <a:spLocks noGrp="1"/>
          </p:cNvSpPr>
          <p:nvPr>
            <p:ph idx="1"/>
          </p:nvPr>
        </p:nvSpPr>
        <p:spPr>
          <a:xfrm>
            <a:off x="504825" y="1768475"/>
            <a:ext cx="6767735" cy="4987925"/>
          </a:xfrm>
        </p:spPr>
        <p:txBody>
          <a:bodyPr/>
          <a:lstStyle/>
          <a:p>
            <a:r>
              <a:rPr lang="en-US" sz="2800" dirty="0"/>
              <a:t>Refrigerants, aerosols …</a:t>
            </a:r>
          </a:p>
          <a:p>
            <a:endParaRPr lang="en-US" sz="2800" dirty="0"/>
          </a:p>
          <a:p>
            <a:r>
              <a:rPr lang="en-US" sz="2800" dirty="0"/>
              <a:t>Limited by “Montreal Protocol on substances that deplete the Ozone Layer”</a:t>
            </a:r>
          </a:p>
          <a:p>
            <a:endParaRPr lang="en-US" sz="2800" dirty="0"/>
          </a:p>
          <a:p>
            <a:r>
              <a:rPr lang="en-US" sz="2800" dirty="0"/>
              <a:t>Despite control, their continued presence in the atmosphere is of continuing concern for Ozone depletion as well as their role as GHGs.</a:t>
            </a:r>
          </a:p>
          <a:p>
            <a:endParaRPr lang="en-US" dirty="0"/>
          </a:p>
        </p:txBody>
      </p:sp>
      <p:pic>
        <p:nvPicPr>
          <p:cNvPr id="6146" name="Picture 2">
            <a:extLst>
              <a:ext uri="{FF2B5EF4-FFF2-40B4-BE49-F238E27FC236}">
                <a16:creationId xmlns:a16="http://schemas.microsoft.com/office/drawing/2014/main" id="{E847CCDE-705E-614C-92BE-DF2BABBE70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4915" y="2267669"/>
            <a:ext cx="2627710" cy="2627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841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 emissions (2006)</a:t>
            </a:r>
          </a:p>
        </p:txBody>
      </p:sp>
      <p:pic>
        <p:nvPicPr>
          <p:cNvPr id="4" name="Content Placeholder 3"/>
          <p:cNvPicPr>
            <a:picLocks noGrp="1" noChangeAspect="1"/>
          </p:cNvPicPr>
          <p:nvPr>
            <p:ph idx="1"/>
          </p:nvPr>
        </p:nvPicPr>
        <p:blipFill>
          <a:blip r:embed="rId3"/>
          <a:srcRect l="-42178" r="-42178"/>
          <a:stretch>
            <a:fillRect/>
          </a:stretch>
        </p:blipFill>
        <p:spPr>
          <a:xfrm>
            <a:off x="215776" y="1979637"/>
            <a:ext cx="9067800" cy="4987925"/>
          </a:xfrm>
        </p:spPr>
      </p:pic>
    </p:spTree>
    <p:extLst>
      <p:ext uri="{BB962C8B-B14F-4D97-AF65-F5344CB8AC3E}">
        <p14:creationId xmlns:p14="http://schemas.microsoft.com/office/powerpoint/2010/main" val="5891857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DD6FE-483D-F04A-9FE1-277296EA23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47FAFF-1DCA-AF44-9032-D0D9A40621C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888F25-CF87-EE4F-9686-18C80D1835D9}"/>
              </a:ext>
            </a:extLst>
          </p:cNvPr>
          <p:cNvPicPr>
            <a:picLocks noChangeAspect="1"/>
          </p:cNvPicPr>
          <p:nvPr/>
        </p:nvPicPr>
        <p:blipFill>
          <a:blip r:embed="rId2"/>
          <a:stretch>
            <a:fillRect/>
          </a:stretch>
        </p:blipFill>
        <p:spPr>
          <a:xfrm>
            <a:off x="30162" y="1587"/>
            <a:ext cx="10020300" cy="7556500"/>
          </a:xfrm>
          <a:prstGeom prst="rect">
            <a:avLst/>
          </a:prstGeom>
        </p:spPr>
      </p:pic>
    </p:spTree>
    <p:extLst>
      <p:ext uri="{BB962C8B-B14F-4D97-AF65-F5344CB8AC3E}">
        <p14:creationId xmlns:p14="http://schemas.microsoft.com/office/powerpoint/2010/main" val="7328339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40A062-00FE-D04A-99E4-8BF97314DD8E}"/>
              </a:ext>
            </a:extLst>
          </p:cNvPr>
          <p:cNvPicPr>
            <a:picLocks noChangeAspect="1"/>
          </p:cNvPicPr>
          <p:nvPr/>
        </p:nvPicPr>
        <p:blipFill>
          <a:blip r:embed="rId3"/>
          <a:stretch>
            <a:fillRect/>
          </a:stretch>
        </p:blipFill>
        <p:spPr>
          <a:xfrm>
            <a:off x="-12860" y="1907629"/>
            <a:ext cx="10080625" cy="4804331"/>
          </a:xfrm>
          <a:prstGeom prst="rect">
            <a:avLst/>
          </a:prstGeom>
        </p:spPr>
      </p:pic>
      <p:sp>
        <p:nvSpPr>
          <p:cNvPr id="2" name="Title 1"/>
          <p:cNvSpPr>
            <a:spLocks noGrp="1"/>
          </p:cNvSpPr>
          <p:nvPr>
            <p:ph type="title"/>
          </p:nvPr>
        </p:nvSpPr>
        <p:spPr/>
        <p:txBody>
          <a:bodyPr/>
          <a:lstStyle/>
          <a:p>
            <a:r>
              <a:rPr lang="en-US" dirty="0"/>
              <a:t>Global trends</a:t>
            </a:r>
          </a:p>
        </p:txBody>
      </p:sp>
      <p:sp>
        <p:nvSpPr>
          <p:cNvPr id="6" name="TextBox 5">
            <a:extLst>
              <a:ext uri="{FF2B5EF4-FFF2-40B4-BE49-F238E27FC236}">
                <a16:creationId xmlns:a16="http://schemas.microsoft.com/office/drawing/2014/main" id="{273E8D97-0492-F249-9BFC-1FD74F9F0F90}"/>
              </a:ext>
            </a:extLst>
          </p:cNvPr>
          <p:cNvSpPr txBox="1"/>
          <p:nvPr/>
        </p:nvSpPr>
        <p:spPr>
          <a:xfrm>
            <a:off x="2925289" y="7063648"/>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2022</a:t>
            </a:r>
            <a:endParaRPr lang="en-US" sz="1400" dirty="0"/>
          </a:p>
        </p:txBody>
      </p:sp>
    </p:spTree>
    <p:extLst>
      <p:ext uri="{BB962C8B-B14F-4D97-AF65-F5344CB8AC3E}">
        <p14:creationId xmlns:p14="http://schemas.microsoft.com/office/powerpoint/2010/main" val="737689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985DF0-D1AD-6C4D-8906-B067343FB967}"/>
              </a:ext>
            </a:extLst>
          </p:cNvPr>
          <p:cNvPicPr>
            <a:picLocks noChangeAspect="1"/>
          </p:cNvPicPr>
          <p:nvPr/>
        </p:nvPicPr>
        <p:blipFill>
          <a:blip r:embed="rId3"/>
          <a:stretch>
            <a:fillRect/>
          </a:stretch>
        </p:blipFill>
        <p:spPr>
          <a:xfrm>
            <a:off x="1447141" y="1691605"/>
            <a:ext cx="7983824" cy="5040560"/>
          </a:xfrm>
          <a:prstGeom prst="rect">
            <a:avLst/>
          </a:prstGeom>
        </p:spPr>
      </p:pic>
      <p:sp>
        <p:nvSpPr>
          <p:cNvPr id="2" name="Title 1"/>
          <p:cNvSpPr>
            <a:spLocks noGrp="1"/>
          </p:cNvSpPr>
          <p:nvPr>
            <p:ph type="title"/>
          </p:nvPr>
        </p:nvSpPr>
        <p:spPr/>
        <p:txBody>
          <a:bodyPr/>
          <a:lstStyle/>
          <a:p>
            <a:r>
              <a:rPr lang="en-US" dirty="0"/>
              <a:t>Global trends</a:t>
            </a:r>
          </a:p>
        </p:txBody>
      </p:sp>
      <p:sp>
        <p:nvSpPr>
          <p:cNvPr id="8" name="TextBox 7">
            <a:extLst>
              <a:ext uri="{FF2B5EF4-FFF2-40B4-BE49-F238E27FC236}">
                <a16:creationId xmlns:a16="http://schemas.microsoft.com/office/drawing/2014/main" id="{F583D083-CA58-4240-8121-EDF73E8DEA47}"/>
              </a:ext>
            </a:extLst>
          </p:cNvPr>
          <p:cNvSpPr txBox="1"/>
          <p:nvPr/>
        </p:nvSpPr>
        <p:spPr>
          <a:xfrm>
            <a:off x="3177487" y="7110730"/>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2022</a:t>
            </a:r>
            <a:endParaRPr lang="en-US" sz="1400" dirty="0"/>
          </a:p>
        </p:txBody>
      </p:sp>
    </p:spTree>
    <p:extLst>
      <p:ext uri="{BB962C8B-B14F-4D97-AF65-F5344CB8AC3E}">
        <p14:creationId xmlns:p14="http://schemas.microsoft.com/office/powerpoint/2010/main" val="2668104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98731-4C39-0948-B20D-6B5720EE7F65}"/>
              </a:ext>
            </a:extLst>
          </p:cNvPr>
          <p:cNvSpPr>
            <a:spLocks noGrp="1"/>
          </p:cNvSpPr>
          <p:nvPr>
            <p:ph type="title"/>
          </p:nvPr>
        </p:nvSpPr>
        <p:spPr>
          <a:xfrm>
            <a:off x="7128543" y="395461"/>
            <a:ext cx="2444081" cy="1166639"/>
          </a:xfrm>
        </p:spPr>
        <p:txBody>
          <a:bodyPr/>
          <a:lstStyle/>
          <a:p>
            <a:r>
              <a:rPr lang="en-US" dirty="0"/>
              <a:t>trends</a:t>
            </a:r>
          </a:p>
        </p:txBody>
      </p:sp>
      <p:pic>
        <p:nvPicPr>
          <p:cNvPr id="4" name="Picture 3">
            <a:extLst>
              <a:ext uri="{FF2B5EF4-FFF2-40B4-BE49-F238E27FC236}">
                <a16:creationId xmlns:a16="http://schemas.microsoft.com/office/drawing/2014/main" id="{74D694CE-BE02-6F44-BDDA-C87D5580881B}"/>
              </a:ext>
            </a:extLst>
          </p:cNvPr>
          <p:cNvPicPr>
            <a:picLocks noChangeAspect="1"/>
          </p:cNvPicPr>
          <p:nvPr/>
        </p:nvPicPr>
        <p:blipFill>
          <a:blip r:embed="rId2"/>
          <a:stretch>
            <a:fillRect/>
          </a:stretch>
        </p:blipFill>
        <p:spPr>
          <a:xfrm>
            <a:off x="6628" y="-2540"/>
            <a:ext cx="6739836" cy="7559675"/>
          </a:xfrm>
          <a:prstGeom prst="rect">
            <a:avLst/>
          </a:prstGeom>
        </p:spPr>
      </p:pic>
      <p:sp>
        <p:nvSpPr>
          <p:cNvPr id="6" name="TextBox 5">
            <a:extLst>
              <a:ext uri="{FF2B5EF4-FFF2-40B4-BE49-F238E27FC236}">
                <a16:creationId xmlns:a16="http://schemas.microsoft.com/office/drawing/2014/main" id="{8D4084F1-1121-6549-9675-173B3608863D}"/>
              </a:ext>
            </a:extLst>
          </p:cNvPr>
          <p:cNvSpPr txBox="1"/>
          <p:nvPr/>
        </p:nvSpPr>
        <p:spPr>
          <a:xfrm>
            <a:off x="6192440" y="6228109"/>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2022</a:t>
            </a:r>
            <a:endParaRPr lang="en-US" sz="1400" dirty="0"/>
          </a:p>
        </p:txBody>
      </p:sp>
    </p:spTree>
    <p:extLst>
      <p:ext uri="{BB962C8B-B14F-4D97-AF65-F5344CB8AC3E}">
        <p14:creationId xmlns:p14="http://schemas.microsoft.com/office/powerpoint/2010/main" val="33123164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98731-4C39-0948-B20D-6B5720EE7F65}"/>
              </a:ext>
            </a:extLst>
          </p:cNvPr>
          <p:cNvSpPr>
            <a:spLocks noGrp="1"/>
          </p:cNvSpPr>
          <p:nvPr>
            <p:ph type="title"/>
          </p:nvPr>
        </p:nvSpPr>
        <p:spPr>
          <a:xfrm>
            <a:off x="7128543" y="395461"/>
            <a:ext cx="2444081" cy="1166639"/>
          </a:xfrm>
        </p:spPr>
        <p:txBody>
          <a:bodyPr/>
          <a:lstStyle/>
          <a:p>
            <a:r>
              <a:rPr lang="en-US" dirty="0"/>
              <a:t>trends</a:t>
            </a:r>
          </a:p>
        </p:txBody>
      </p:sp>
      <p:sp>
        <p:nvSpPr>
          <p:cNvPr id="6" name="TextBox 5">
            <a:extLst>
              <a:ext uri="{FF2B5EF4-FFF2-40B4-BE49-F238E27FC236}">
                <a16:creationId xmlns:a16="http://schemas.microsoft.com/office/drawing/2014/main" id="{8D4084F1-1121-6549-9675-173B3608863D}"/>
              </a:ext>
            </a:extLst>
          </p:cNvPr>
          <p:cNvSpPr txBox="1"/>
          <p:nvPr/>
        </p:nvSpPr>
        <p:spPr>
          <a:xfrm>
            <a:off x="3168104" y="6871505"/>
            <a:ext cx="5042848" cy="572144"/>
          </a:xfrm>
          <a:prstGeom prst="rect">
            <a:avLst/>
          </a:prstGeom>
          <a:noFill/>
        </p:spPr>
        <p:txBody>
          <a:bodyPr wrap="square">
            <a:spAutoFit/>
          </a:bodyPr>
          <a:lstStyle/>
          <a:p>
            <a:r>
              <a:rPr lang="en-GB" sz="1200" dirty="0"/>
              <a:t>2011-2020 decadal mean components </a:t>
            </a:r>
          </a:p>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2021</a:t>
            </a:r>
            <a:endParaRPr lang="en-US" sz="1400" dirty="0"/>
          </a:p>
        </p:txBody>
      </p:sp>
      <p:pic>
        <p:nvPicPr>
          <p:cNvPr id="3" name="Picture 2">
            <a:extLst>
              <a:ext uri="{FF2B5EF4-FFF2-40B4-BE49-F238E27FC236}">
                <a16:creationId xmlns:a16="http://schemas.microsoft.com/office/drawing/2014/main" id="{F4261730-DEDA-864D-9793-5433C312721C}"/>
              </a:ext>
            </a:extLst>
          </p:cNvPr>
          <p:cNvPicPr>
            <a:picLocks noChangeAspect="1"/>
          </p:cNvPicPr>
          <p:nvPr/>
        </p:nvPicPr>
        <p:blipFill>
          <a:blip r:embed="rId2"/>
          <a:stretch>
            <a:fillRect/>
          </a:stretch>
        </p:blipFill>
        <p:spPr>
          <a:xfrm>
            <a:off x="0" y="0"/>
            <a:ext cx="10080625" cy="6400564"/>
          </a:xfrm>
          <a:prstGeom prst="rect">
            <a:avLst/>
          </a:prstGeom>
        </p:spPr>
      </p:pic>
    </p:spTree>
    <p:extLst>
      <p:ext uri="{BB962C8B-B14F-4D97-AF65-F5344CB8AC3E}">
        <p14:creationId xmlns:p14="http://schemas.microsoft.com/office/powerpoint/2010/main" val="33018518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marL="457200" indent="-457200">
              <a:buFont typeface="Arial"/>
              <a:buChar char="•"/>
            </a:pPr>
            <a:r>
              <a:rPr lang="en-US" sz="2800" i="1" dirty="0"/>
              <a:t>considered the importance of understanding the science of climate change</a:t>
            </a:r>
          </a:p>
          <a:p>
            <a:pPr marL="457200" indent="-457200">
              <a:buFont typeface="Arial"/>
              <a:buChar char="•"/>
            </a:pPr>
            <a:r>
              <a:rPr lang="en-US" sz="2800" i="1" dirty="0"/>
              <a:t>looked at basic principles of energy transfer in the earth system</a:t>
            </a:r>
          </a:p>
          <a:p>
            <a:pPr marL="457200" indent="-457200">
              <a:buFont typeface="Arial"/>
              <a:buChar char="•"/>
            </a:pPr>
            <a:r>
              <a:rPr lang="en-US" sz="2800" i="1" dirty="0"/>
              <a:t>concept and magnitudes of effective radiative forcing</a:t>
            </a:r>
          </a:p>
          <a:p>
            <a:pPr marL="457200" indent="-457200">
              <a:buFont typeface="Arial"/>
              <a:buChar char="•"/>
            </a:pPr>
            <a:r>
              <a:rPr lang="en-US" sz="2800" i="1" dirty="0"/>
              <a:t>examined greenhouse gases and their sources</a:t>
            </a:r>
          </a:p>
          <a:p>
            <a:pPr marL="457200" indent="-457200">
              <a:buFont typeface="Arial"/>
              <a:buChar char="•"/>
            </a:pPr>
            <a:endParaRPr lang="en-US" sz="2800" dirty="0"/>
          </a:p>
        </p:txBody>
      </p:sp>
    </p:spTree>
    <p:extLst>
      <p:ext uri="{BB962C8B-B14F-4D97-AF65-F5344CB8AC3E}">
        <p14:creationId xmlns:p14="http://schemas.microsoft.com/office/powerpoint/2010/main" val="2995414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2267F-A541-C444-896C-7C19400D7C3F}"/>
              </a:ext>
            </a:extLst>
          </p:cNvPr>
          <p:cNvSpPr>
            <a:spLocks noGrp="1"/>
          </p:cNvSpPr>
          <p:nvPr>
            <p:ph type="title"/>
          </p:nvPr>
        </p:nvSpPr>
        <p:spPr/>
        <p:txBody>
          <a:bodyPr/>
          <a:lstStyle/>
          <a:p>
            <a:r>
              <a:rPr lang="en-US" dirty="0"/>
              <a:t>AR6 (Sept 2022)</a:t>
            </a:r>
          </a:p>
        </p:txBody>
      </p:sp>
      <p:sp>
        <p:nvSpPr>
          <p:cNvPr id="3" name="Content Placeholder 2">
            <a:extLst>
              <a:ext uri="{FF2B5EF4-FFF2-40B4-BE49-F238E27FC236}">
                <a16:creationId xmlns:a16="http://schemas.microsoft.com/office/drawing/2014/main" id="{6550A955-1A94-BB4B-AFB9-FA6C563787E1}"/>
              </a:ext>
            </a:extLst>
          </p:cNvPr>
          <p:cNvSpPr>
            <a:spLocks noGrp="1"/>
          </p:cNvSpPr>
          <p:nvPr>
            <p:ph idx="1"/>
          </p:nvPr>
        </p:nvSpPr>
        <p:spPr/>
        <p:txBody>
          <a:bodyPr/>
          <a:lstStyle/>
          <a:p>
            <a:pPr>
              <a:buFont typeface="Arial" panose="020B0604020202020204" pitchFamily="34" charset="0"/>
              <a:buChar char="•"/>
            </a:pPr>
            <a:r>
              <a:rPr lang="en-GB" sz="2800" dirty="0"/>
              <a:t>AR5 (2014): AR6 2021-22</a:t>
            </a:r>
          </a:p>
          <a:p>
            <a:pPr lvl="1">
              <a:buFont typeface="Arial" panose="020B0604020202020204" pitchFamily="34" charset="0"/>
              <a:buChar char="•"/>
            </a:pPr>
            <a:r>
              <a:rPr lang="en-GB" sz="2400" dirty="0"/>
              <a:t>https://</a:t>
            </a:r>
            <a:r>
              <a:rPr lang="en-GB" sz="2400" dirty="0" err="1"/>
              <a:t>www.ipcc.ch</a:t>
            </a:r>
            <a:r>
              <a:rPr lang="en-GB" sz="2400" dirty="0"/>
              <a:t>/report/ar6/wg1/</a:t>
            </a:r>
          </a:p>
          <a:p>
            <a:pPr>
              <a:buFont typeface="Arial" panose="020B0604020202020204" pitchFamily="34" charset="0"/>
              <a:buChar char="•"/>
            </a:pPr>
            <a:r>
              <a:rPr lang="en-GB" sz="2800" dirty="0"/>
              <a:t>It is unequivocal that human influence has warmed the atmosphere, ocean and land. </a:t>
            </a:r>
          </a:p>
          <a:p>
            <a:pPr>
              <a:buFont typeface="Arial" panose="020B0604020202020204" pitchFamily="34" charset="0"/>
              <a:buChar char="•"/>
            </a:pPr>
            <a:r>
              <a:rPr lang="en-GB" sz="2800" dirty="0"/>
              <a:t>Observed increases in well-mixed greenhouse gas (GHG) concentrations since around 1750 are unequivocally caused by human activities. </a:t>
            </a:r>
          </a:p>
          <a:p>
            <a:pPr>
              <a:buFont typeface="Arial" panose="020B0604020202020204" pitchFamily="34" charset="0"/>
              <a:buChar char="•"/>
            </a:pPr>
            <a:endParaRPr lang="en-GB" sz="2800" dirty="0"/>
          </a:p>
          <a:p>
            <a:pPr>
              <a:buFont typeface="Arial" panose="020B0604020202020204" pitchFamily="34" charset="0"/>
              <a:buChar char="•"/>
            </a:pPr>
            <a:r>
              <a:rPr lang="en-GB" sz="2000" dirty="0"/>
              <a:t>Read </a:t>
            </a:r>
            <a:r>
              <a:rPr lang="en-GB" sz="2000" dirty="0">
                <a:hlinkClick r:id="rId3"/>
              </a:rPr>
              <a:t>https://www.ipcc.ch/report/sixth-assessment-report-working-group-i/</a:t>
            </a:r>
            <a:endParaRPr lang="en-GB" sz="2000" dirty="0"/>
          </a:p>
          <a:p>
            <a:pPr>
              <a:buFont typeface="Arial" panose="020B0604020202020204" pitchFamily="34" charset="0"/>
              <a:buChar char="•"/>
            </a:pPr>
            <a:r>
              <a:rPr lang="en-GB" sz="2000" dirty="0"/>
              <a:t>Explore </a:t>
            </a:r>
            <a:r>
              <a:rPr lang="en-GB" sz="2000" dirty="0">
                <a:hlinkClick r:id="rId4"/>
              </a:rPr>
              <a:t>https://interactive-atlas.ipcc.ch/</a:t>
            </a:r>
            <a:endParaRPr lang="en-GB" sz="2000" dirty="0"/>
          </a:p>
          <a:p>
            <a:pPr marL="0" indent="0"/>
            <a:endParaRPr lang="en-GB" sz="2800" dirty="0"/>
          </a:p>
        </p:txBody>
      </p:sp>
    </p:spTree>
    <p:extLst>
      <p:ext uri="{BB962C8B-B14F-4D97-AF65-F5344CB8AC3E}">
        <p14:creationId xmlns:p14="http://schemas.microsoft.com/office/powerpoint/2010/main" val="1794613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FF551-DAEF-D646-BFCA-E915C71A73AA}"/>
              </a:ext>
            </a:extLst>
          </p:cNvPr>
          <p:cNvSpPr>
            <a:spLocks noGrp="1"/>
          </p:cNvSpPr>
          <p:nvPr>
            <p:ph type="title"/>
          </p:nvPr>
        </p:nvSpPr>
        <p:spPr/>
        <p:txBody>
          <a:bodyPr/>
          <a:lstStyle/>
          <a:p>
            <a:r>
              <a:rPr lang="en-US" dirty="0"/>
              <a:t>Reading</a:t>
            </a:r>
          </a:p>
        </p:txBody>
      </p:sp>
      <p:sp>
        <p:nvSpPr>
          <p:cNvPr id="3" name="Content Placeholder 2">
            <a:extLst>
              <a:ext uri="{FF2B5EF4-FFF2-40B4-BE49-F238E27FC236}">
                <a16:creationId xmlns:a16="http://schemas.microsoft.com/office/drawing/2014/main" id="{1C0C3F2B-360E-374B-939D-17D749ADD1B8}"/>
              </a:ext>
            </a:extLst>
          </p:cNvPr>
          <p:cNvSpPr>
            <a:spLocks noGrp="1"/>
          </p:cNvSpPr>
          <p:nvPr>
            <p:ph idx="1"/>
          </p:nvPr>
        </p:nvSpPr>
        <p:spPr/>
        <p:txBody>
          <a:bodyPr/>
          <a:lstStyle/>
          <a:p>
            <a:pPr>
              <a:buFont typeface="Arial" panose="020B0604020202020204" pitchFamily="34" charset="0"/>
              <a:buChar char="•"/>
            </a:pPr>
            <a:r>
              <a:rPr lang="en-GB" sz="1600" dirty="0">
                <a:hlinkClick r:id="rId3"/>
              </a:rPr>
              <a:t>https://interactive-atlas.ipcc.ch/</a:t>
            </a:r>
            <a:endParaRPr lang="en-GB" sz="1600" dirty="0"/>
          </a:p>
          <a:p>
            <a:pPr>
              <a:buFont typeface="Arial" panose="020B0604020202020204" pitchFamily="34" charset="0"/>
              <a:buChar char="•"/>
            </a:pPr>
            <a:r>
              <a:rPr lang="en-GB" sz="1600" dirty="0"/>
              <a:t>Radiative forcing </a:t>
            </a:r>
            <a:r>
              <a:rPr lang="en-US" sz="1600" dirty="0">
                <a:hlinkClick r:id="rId4"/>
              </a:rPr>
              <a:t>https://</a:t>
            </a:r>
            <a:r>
              <a:rPr lang="en-US" sz="1600" dirty="0" err="1">
                <a:hlinkClick r:id="rId4"/>
              </a:rPr>
              <a:t>www.nap.edu</a:t>
            </a:r>
            <a:r>
              <a:rPr lang="en-US" sz="1600" dirty="0">
                <a:hlinkClick r:id="rId4"/>
              </a:rPr>
              <a:t>/download/11175</a:t>
            </a:r>
            <a:endParaRPr lang="en-GB" sz="1600" dirty="0"/>
          </a:p>
          <a:p>
            <a:pPr>
              <a:buFont typeface="Arial" panose="020B0604020202020204" pitchFamily="34" charset="0"/>
              <a:buChar char="•"/>
            </a:pPr>
            <a:r>
              <a:rPr lang="en-GB" sz="1600" dirty="0"/>
              <a:t>Global Carbon Budget 2022 </a:t>
            </a:r>
            <a:r>
              <a:rPr lang="en-GB" sz="1600" dirty="0">
                <a:hlinkClick r:id="rId5"/>
              </a:rPr>
              <a:t>https://essd.copernicus.org/articles/14/4811/2022/</a:t>
            </a:r>
            <a:endParaRPr lang="en-GB" sz="1600" dirty="0"/>
          </a:p>
          <a:p>
            <a:pPr>
              <a:buFont typeface="Arial" panose="020B0604020202020204" pitchFamily="34" charset="0"/>
              <a:buChar char="•"/>
            </a:pPr>
            <a:r>
              <a:rPr lang="en-GB" sz="1600" dirty="0">
                <a:hlinkClick r:id="rId6"/>
              </a:rPr>
              <a:t>https://www.carbonbrief.org/in-depth-qa-the-ipccs-sixth-assessment-report-on-climate-science</a:t>
            </a:r>
            <a:endParaRPr lang="en-GB" sz="1600" dirty="0"/>
          </a:p>
          <a:p>
            <a:pPr>
              <a:buFont typeface="Arial" panose="020B0604020202020204" pitchFamily="34" charset="0"/>
              <a:buChar char="•"/>
            </a:pPr>
            <a:r>
              <a:rPr lang="en-GB" sz="1600" dirty="0">
                <a:hlinkClick r:id="rId7"/>
              </a:rPr>
              <a:t>https://www.ipcc.ch/report/ar6/wg1/downloads/report/IPCC_AR6_WGI_TS.pdf</a:t>
            </a:r>
            <a:endParaRPr lang="en-GB" sz="1600" dirty="0"/>
          </a:p>
          <a:p>
            <a:pPr>
              <a:buFont typeface="Arial" panose="020B0604020202020204" pitchFamily="34" charset="0"/>
              <a:buChar char="•"/>
            </a:pPr>
            <a:r>
              <a:rPr lang="en-GB" sz="1600" dirty="0" err="1"/>
              <a:t>Rockstrom</a:t>
            </a:r>
            <a:r>
              <a:rPr lang="en-GB" sz="1600" dirty="0"/>
              <a:t>, Johan; Steffen, Will; </a:t>
            </a:r>
            <a:r>
              <a:rPr lang="en-GB" sz="1600" dirty="0" err="1"/>
              <a:t>Noone</a:t>
            </a:r>
            <a:r>
              <a:rPr lang="en-GB" sz="1600" dirty="0"/>
              <a:t>, Kevin; Persson, Asa; Chapin, F. Stuart; </a:t>
            </a:r>
            <a:r>
              <a:rPr lang="en-GB" sz="1600" dirty="0" err="1"/>
              <a:t>Lambin</a:t>
            </a:r>
            <a:r>
              <a:rPr lang="en-GB" sz="1600" dirty="0"/>
              <a:t>, Eric F.; et al., TM; </a:t>
            </a:r>
            <a:r>
              <a:rPr lang="en-GB" sz="1600" dirty="0" err="1"/>
              <a:t>Scheffer</a:t>
            </a:r>
            <a:r>
              <a:rPr lang="en-GB" sz="1600" dirty="0"/>
              <a:t>, M et al. (2009). </a:t>
            </a:r>
            <a:r>
              <a:rPr lang="en-GB" sz="1600" dirty="0">
                <a:hlinkClick r:id="rId8"/>
              </a:rPr>
              <a:t>“A safe operating space for humanity”. Nature 461 (7263): 472-475. doi:10.1038/461472a</a:t>
            </a:r>
            <a:endParaRPr lang="en-GB" sz="1600" dirty="0"/>
          </a:p>
          <a:p>
            <a:pPr>
              <a:buFont typeface="Arial" panose="020B0604020202020204" pitchFamily="34" charset="0"/>
              <a:buChar char="•"/>
            </a:pPr>
            <a:r>
              <a:rPr lang="en-GB" sz="1600" dirty="0"/>
              <a:t>FAO </a:t>
            </a:r>
            <a:r>
              <a:rPr lang="en-GB" sz="1600" dirty="0">
                <a:hlinkClick r:id="rId9"/>
              </a:rPr>
              <a:t>Global Forest Resource Assessment 2020</a:t>
            </a:r>
            <a:endParaRPr lang="en-GB" sz="1600" dirty="0"/>
          </a:p>
          <a:p>
            <a:pPr>
              <a:buFont typeface="Arial" panose="020B0604020202020204" pitchFamily="34" charset="0"/>
              <a:buChar char="•"/>
            </a:pPr>
            <a:r>
              <a:rPr lang="en-GB" sz="1600" dirty="0">
                <a:hlinkClick r:id="rId10"/>
              </a:rPr>
              <a:t>https://www.ipcc.ch/sr15/</a:t>
            </a:r>
            <a:endParaRPr lang="en-GB" sz="1600" dirty="0"/>
          </a:p>
          <a:p>
            <a:pPr>
              <a:buFont typeface="Arial" panose="020B0604020202020204" pitchFamily="34" charset="0"/>
              <a:buChar char="•"/>
            </a:pPr>
            <a:r>
              <a:rPr lang="en-GB" sz="1600" dirty="0"/>
              <a:t>IPCC Sixth Assessment Report: Climate Change: </a:t>
            </a:r>
            <a:r>
              <a:rPr lang="en-GB" sz="1600" dirty="0">
                <a:hlinkClick r:id="rId11"/>
              </a:rPr>
              <a:t>Working Group I: The Physical Science Basis</a:t>
            </a:r>
            <a:r>
              <a:rPr lang="en-GB" sz="1600" dirty="0"/>
              <a:t> and for a brief overview, the </a:t>
            </a:r>
            <a:r>
              <a:rPr lang="en-GB" sz="1600" dirty="0">
                <a:hlinkClick r:id="rId12"/>
              </a:rPr>
              <a:t>IPCC synthesis</a:t>
            </a:r>
            <a:r>
              <a:rPr lang="en-GB" sz="1600" dirty="0"/>
              <a:t>.</a:t>
            </a:r>
          </a:p>
          <a:p>
            <a:pPr>
              <a:buFont typeface="Arial" panose="020B0604020202020204" pitchFamily="34" charset="0"/>
              <a:buChar char="•"/>
            </a:pPr>
            <a:endParaRPr lang="en-GB" sz="1600" dirty="0"/>
          </a:p>
          <a:p>
            <a:pPr marL="0" indent="0"/>
            <a:br>
              <a:rPr lang="en-GB" sz="1800" dirty="0"/>
            </a:br>
            <a:endParaRPr lang="en-GB" sz="1800" dirty="0"/>
          </a:p>
          <a:p>
            <a:endParaRPr lang="en-US" dirty="0"/>
          </a:p>
        </p:txBody>
      </p:sp>
    </p:spTree>
    <p:extLst>
      <p:ext uri="{BB962C8B-B14F-4D97-AF65-F5344CB8AC3E}">
        <p14:creationId xmlns:p14="http://schemas.microsoft.com/office/powerpoint/2010/main" val="1009764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AR6 (synthesis report)</a:t>
            </a:r>
            <a:br>
              <a:rPr lang="en-US" sz="4000" dirty="0"/>
            </a:br>
            <a:r>
              <a:rPr lang="en-GB" sz="4000" b="1" dirty="0"/>
              <a:t>Observed changes and their causes</a:t>
            </a:r>
            <a:endParaRPr lang="en-US" sz="4000" dirty="0"/>
          </a:p>
        </p:txBody>
      </p:sp>
      <p:pic>
        <p:nvPicPr>
          <p:cNvPr id="4" name="Picture 3">
            <a:extLst>
              <a:ext uri="{FF2B5EF4-FFF2-40B4-BE49-F238E27FC236}">
                <a16:creationId xmlns:a16="http://schemas.microsoft.com/office/drawing/2014/main" id="{1606439C-37B2-1D42-AF78-D1722651CE34}"/>
              </a:ext>
            </a:extLst>
          </p:cNvPr>
          <p:cNvPicPr>
            <a:picLocks noChangeAspect="1"/>
          </p:cNvPicPr>
          <p:nvPr/>
        </p:nvPicPr>
        <p:blipFill>
          <a:blip r:embed="rId3"/>
          <a:stretch>
            <a:fillRect/>
          </a:stretch>
        </p:blipFill>
        <p:spPr>
          <a:xfrm>
            <a:off x="143768" y="1835620"/>
            <a:ext cx="8073097" cy="5741829"/>
          </a:xfrm>
          <a:prstGeom prst="rect">
            <a:avLst/>
          </a:prstGeom>
        </p:spPr>
      </p:pic>
      <p:sp>
        <p:nvSpPr>
          <p:cNvPr id="7" name="TextBox 6">
            <a:extLst>
              <a:ext uri="{FF2B5EF4-FFF2-40B4-BE49-F238E27FC236}">
                <a16:creationId xmlns:a16="http://schemas.microsoft.com/office/drawing/2014/main" id="{9162CC81-A5EB-5D48-877A-41C72E274ADB}"/>
              </a:ext>
            </a:extLst>
          </p:cNvPr>
          <p:cNvSpPr txBox="1"/>
          <p:nvPr/>
        </p:nvSpPr>
        <p:spPr>
          <a:xfrm>
            <a:off x="4680272" y="1600171"/>
            <a:ext cx="5042452" cy="235449"/>
          </a:xfrm>
          <a:prstGeom prst="rect">
            <a:avLst/>
          </a:prstGeom>
          <a:noFill/>
        </p:spPr>
        <p:txBody>
          <a:bodyPr wrap="square">
            <a:spAutoFit/>
          </a:bodyPr>
          <a:lstStyle/>
          <a:p>
            <a:r>
              <a:rPr lang="en-US" sz="1000" dirty="0"/>
              <a:t>https://</a:t>
            </a:r>
            <a:r>
              <a:rPr lang="en-US" sz="1000" dirty="0" err="1"/>
              <a:t>www.ipcc.ch</a:t>
            </a:r>
            <a:r>
              <a:rPr lang="en-US" sz="1000" dirty="0"/>
              <a:t>/report/ar6/wg1/downloads/report/IPCC_AR6_WGI_SPM_final.pdf</a:t>
            </a:r>
          </a:p>
        </p:txBody>
      </p:sp>
      <p:sp>
        <p:nvSpPr>
          <p:cNvPr id="9" name="TextBox 8">
            <a:extLst>
              <a:ext uri="{FF2B5EF4-FFF2-40B4-BE49-F238E27FC236}">
                <a16:creationId xmlns:a16="http://schemas.microsoft.com/office/drawing/2014/main" id="{705F10FB-BCDE-184C-BE4A-FD55E5E4ED87}"/>
              </a:ext>
            </a:extLst>
          </p:cNvPr>
          <p:cNvSpPr txBox="1"/>
          <p:nvPr/>
        </p:nvSpPr>
        <p:spPr>
          <a:xfrm>
            <a:off x="178612" y="6834024"/>
            <a:ext cx="8073097" cy="693460"/>
          </a:xfrm>
          <a:prstGeom prst="rect">
            <a:avLst/>
          </a:prstGeom>
          <a:noFill/>
        </p:spPr>
        <p:txBody>
          <a:bodyPr wrap="square">
            <a:spAutoFit/>
          </a:bodyPr>
          <a:lstStyle/>
          <a:p>
            <a:r>
              <a:rPr lang="en-GB" sz="1400" b="1" dirty="0">
                <a:solidFill>
                  <a:schemeClr val="tx1"/>
                </a:solidFill>
                <a:effectLst/>
                <a:latin typeface="TimesNewRoman,Bold"/>
              </a:rPr>
              <a:t>The scale of recent changes across the climate system as a whole and the present state of many aspects of the climate system are unprecedented over many centuries to many thousands of years.</a:t>
            </a:r>
            <a:br>
              <a:rPr lang="en-GB" sz="1400" b="1" dirty="0">
                <a:solidFill>
                  <a:schemeClr val="tx1"/>
                </a:solidFill>
                <a:effectLst/>
                <a:latin typeface="TimesNewRoman,Bold"/>
              </a:rPr>
            </a:br>
            <a:endParaRPr lang="en-GB" sz="1400" b="1" dirty="0">
              <a:solidFill>
                <a:schemeClr val="tx1"/>
              </a:solidFill>
              <a:effectLst/>
            </a:endParaRPr>
          </a:p>
        </p:txBody>
      </p:sp>
    </p:spTree>
    <p:extLst>
      <p:ext uri="{BB962C8B-B14F-4D97-AF65-F5344CB8AC3E}">
        <p14:creationId xmlns:p14="http://schemas.microsoft.com/office/powerpoint/2010/main" val="740961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EDA00-C0E1-9249-8DEF-2FD656BDA69E}"/>
              </a:ext>
            </a:extLst>
          </p:cNvPr>
          <p:cNvSpPr>
            <a:spLocks noGrp="1"/>
          </p:cNvSpPr>
          <p:nvPr>
            <p:ph type="title"/>
          </p:nvPr>
        </p:nvSpPr>
        <p:spPr/>
        <p:txBody>
          <a:bodyPr/>
          <a:lstStyle/>
          <a:p>
            <a:r>
              <a:rPr lang="en-GB" dirty="0"/>
              <a:t>Observed warming is driven by emissions from human activities</a:t>
            </a:r>
            <a:endParaRPr lang="en-US" dirty="0"/>
          </a:p>
        </p:txBody>
      </p:sp>
      <p:sp>
        <p:nvSpPr>
          <p:cNvPr id="3" name="Content Placeholder 2">
            <a:extLst>
              <a:ext uri="{FF2B5EF4-FFF2-40B4-BE49-F238E27FC236}">
                <a16:creationId xmlns:a16="http://schemas.microsoft.com/office/drawing/2014/main" id="{174E7976-53C8-FE43-8DBD-19DA1686D87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5B55C6D-381A-9A47-BDD4-4F794743E903}"/>
              </a:ext>
            </a:extLst>
          </p:cNvPr>
          <p:cNvPicPr>
            <a:picLocks noChangeAspect="1"/>
          </p:cNvPicPr>
          <p:nvPr/>
        </p:nvPicPr>
        <p:blipFill>
          <a:blip r:embed="rId3"/>
          <a:stretch>
            <a:fillRect/>
          </a:stretch>
        </p:blipFill>
        <p:spPr>
          <a:xfrm>
            <a:off x="0" y="1768475"/>
            <a:ext cx="6959149" cy="5824101"/>
          </a:xfrm>
          <a:prstGeom prst="rect">
            <a:avLst/>
          </a:prstGeom>
        </p:spPr>
      </p:pic>
      <p:sp>
        <p:nvSpPr>
          <p:cNvPr id="6" name="TextBox 5">
            <a:extLst>
              <a:ext uri="{FF2B5EF4-FFF2-40B4-BE49-F238E27FC236}">
                <a16:creationId xmlns:a16="http://schemas.microsoft.com/office/drawing/2014/main" id="{3C24C8B0-5B1E-9749-B6CF-2134FA24F403}"/>
              </a:ext>
            </a:extLst>
          </p:cNvPr>
          <p:cNvSpPr txBox="1"/>
          <p:nvPr/>
        </p:nvSpPr>
        <p:spPr>
          <a:xfrm>
            <a:off x="4942748" y="1555330"/>
            <a:ext cx="5042452" cy="235449"/>
          </a:xfrm>
          <a:prstGeom prst="rect">
            <a:avLst/>
          </a:prstGeom>
          <a:noFill/>
        </p:spPr>
        <p:txBody>
          <a:bodyPr wrap="square">
            <a:spAutoFit/>
          </a:bodyPr>
          <a:lstStyle/>
          <a:p>
            <a:r>
              <a:rPr lang="en-US" sz="1000" dirty="0"/>
              <a:t>https://</a:t>
            </a:r>
            <a:r>
              <a:rPr lang="en-US" sz="1000" dirty="0" err="1"/>
              <a:t>www.ipcc.ch</a:t>
            </a:r>
            <a:r>
              <a:rPr lang="en-US" sz="1000" dirty="0"/>
              <a:t>/report/ar6/wg1/downloads/report/IPCC_AR6_WGI_SPM_final.pdf</a:t>
            </a:r>
          </a:p>
        </p:txBody>
      </p:sp>
    </p:spTree>
    <p:extLst>
      <p:ext uri="{BB962C8B-B14F-4D97-AF65-F5344CB8AC3E}">
        <p14:creationId xmlns:p14="http://schemas.microsoft.com/office/powerpoint/2010/main" val="3314380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4" name="Picture 3">
            <a:extLst>
              <a:ext uri="{FF2B5EF4-FFF2-40B4-BE49-F238E27FC236}">
                <a16:creationId xmlns:a16="http://schemas.microsoft.com/office/drawing/2014/main" id="{90A04894-7083-0C40-AF03-5BECD7645FF6}"/>
              </a:ext>
            </a:extLst>
          </p:cNvPr>
          <p:cNvPicPr>
            <a:picLocks noChangeAspect="1"/>
          </p:cNvPicPr>
          <p:nvPr/>
        </p:nvPicPr>
        <p:blipFill>
          <a:blip r:embed="rId3"/>
          <a:stretch>
            <a:fillRect/>
          </a:stretch>
        </p:blipFill>
        <p:spPr>
          <a:xfrm>
            <a:off x="-1" y="1597750"/>
            <a:ext cx="10080625" cy="4364173"/>
          </a:xfrm>
          <a:prstGeom prst="rect">
            <a:avLst/>
          </a:prstGeom>
        </p:spPr>
      </p:pic>
    </p:spTree>
    <p:extLst>
      <p:ext uri="{BB962C8B-B14F-4D97-AF65-F5344CB8AC3E}">
        <p14:creationId xmlns:p14="http://schemas.microsoft.com/office/powerpoint/2010/main" val="4262640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3" name="Picture 2">
            <a:extLst>
              <a:ext uri="{FF2B5EF4-FFF2-40B4-BE49-F238E27FC236}">
                <a16:creationId xmlns:a16="http://schemas.microsoft.com/office/drawing/2014/main" id="{9AF0F034-E7CC-B546-9F9E-5F5C77062676}"/>
              </a:ext>
            </a:extLst>
          </p:cNvPr>
          <p:cNvPicPr>
            <a:picLocks noChangeAspect="1"/>
          </p:cNvPicPr>
          <p:nvPr/>
        </p:nvPicPr>
        <p:blipFill>
          <a:blip r:embed="rId3"/>
          <a:stretch>
            <a:fillRect/>
          </a:stretch>
        </p:blipFill>
        <p:spPr>
          <a:xfrm>
            <a:off x="-1" y="1629469"/>
            <a:ext cx="10080625" cy="4300735"/>
          </a:xfrm>
          <a:prstGeom prst="rect">
            <a:avLst/>
          </a:prstGeom>
        </p:spPr>
      </p:pic>
    </p:spTree>
    <p:extLst>
      <p:ext uri="{BB962C8B-B14F-4D97-AF65-F5344CB8AC3E}">
        <p14:creationId xmlns:p14="http://schemas.microsoft.com/office/powerpoint/2010/main" val="4064026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3" name="Picture 2">
            <a:extLst>
              <a:ext uri="{FF2B5EF4-FFF2-40B4-BE49-F238E27FC236}">
                <a16:creationId xmlns:a16="http://schemas.microsoft.com/office/drawing/2014/main" id="{AFDB188A-9F5F-C749-85ED-CEE02709472B}"/>
              </a:ext>
            </a:extLst>
          </p:cNvPr>
          <p:cNvPicPr>
            <a:picLocks noChangeAspect="1"/>
          </p:cNvPicPr>
          <p:nvPr/>
        </p:nvPicPr>
        <p:blipFill>
          <a:blip r:embed="rId3"/>
          <a:stretch>
            <a:fillRect/>
          </a:stretch>
        </p:blipFill>
        <p:spPr>
          <a:xfrm>
            <a:off x="-1" y="1683262"/>
            <a:ext cx="10080625" cy="4193150"/>
          </a:xfrm>
          <a:prstGeom prst="rect">
            <a:avLst/>
          </a:prstGeom>
        </p:spPr>
      </p:pic>
    </p:spTree>
    <p:extLst>
      <p:ext uri="{BB962C8B-B14F-4D97-AF65-F5344CB8AC3E}">
        <p14:creationId xmlns:p14="http://schemas.microsoft.com/office/powerpoint/2010/main" val="2177574663"/>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11254</TotalTime>
  <Words>3172</Words>
  <Application>Microsoft Macintosh PowerPoint</Application>
  <PresentationFormat>Custom</PresentationFormat>
  <Paragraphs>197</Paragraphs>
  <Slides>40</Slides>
  <Notes>23</Notes>
  <HiddenSlides>1</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camingodos_prolight</vt:lpstr>
      <vt:lpstr>Times New Roman</vt:lpstr>
      <vt:lpstr>TimesNewRoman,Bold</vt:lpstr>
      <vt:lpstr>Verdana</vt:lpstr>
      <vt:lpstr>Default Design</vt:lpstr>
      <vt:lpstr>GEOG0113 Lecture 002 Carbon and Climate</vt:lpstr>
      <vt:lpstr>Aims of lecture</vt:lpstr>
      <vt:lpstr>Terrestrial Climate and Climate Change</vt:lpstr>
      <vt:lpstr>AR6 (Sept 2022)</vt:lpstr>
      <vt:lpstr>From the IPCC AR6 (synthesis report) Observed changes and their causes</vt:lpstr>
      <vt:lpstr>Observed warming is driven by emissions from human activities</vt:lpstr>
      <vt:lpstr>Climate change is already affecting every inhabited region across the globe with human influence contributing to many observed changes in weather and climate extremes </vt:lpstr>
      <vt:lpstr>Climate change is already affecting every inhabited region across the globe with human influence contributing to many observed changes in weather and climate extremes </vt:lpstr>
      <vt:lpstr>Climate change is already affecting every inhabited region across the globe with human influence contributing to many observed changes in weather and climate extremes </vt:lpstr>
      <vt:lpstr>Future Climate Changes, Risks and Impacts With every increment of global warming, changes get larger in regional mean temperature, precipitation and soil moisture </vt:lpstr>
      <vt:lpstr>Future Climate Changes, Risks and Impacts With every increment of global warming, changes get larger in regional mean temperature, precipitation and soil moisture </vt:lpstr>
      <vt:lpstr>Future Climate Changes, Risks and Impacts With every increment of global warming, changes get larger in regional mean temperature, precipitation and soil moisture </vt:lpstr>
      <vt:lpstr>Projected changes in extremes are larger in frequency and intensity with every additional increment of global warming </vt:lpstr>
      <vt:lpstr>Projected changes in extremes are larger in frequency and intensity with every additional increment of global warming </vt:lpstr>
      <vt:lpstr>How to measure impacts?</vt:lpstr>
      <vt:lpstr>The 'spheres' of influence on the climate system</vt:lpstr>
      <vt:lpstr>Energy transfer: basics</vt:lpstr>
      <vt:lpstr>Earth’s climate is driven by (shortwave) solar radiation</vt:lpstr>
      <vt:lpstr>large proportion of longwave radiation emitted by the surface is re-radiated back to the surface (and absorbed by the surface) by clouds and so-called greenhouse gases</vt:lpstr>
      <vt:lpstr>Atmospheric absorption</vt:lpstr>
      <vt:lpstr>Radiative Forcing</vt:lpstr>
      <vt:lpstr>(E) Radiative Forcing</vt:lpstr>
      <vt:lpstr>Rockstrom et al. (2009)</vt:lpstr>
      <vt:lpstr>Carbon in the Earth System</vt:lpstr>
      <vt:lpstr>Carbon in the Earth System</vt:lpstr>
      <vt:lpstr>Atmospheric Carbon and Greenhouse Gases</vt:lpstr>
      <vt:lpstr>Atmospheric Carbon and Greenhouse Gases</vt:lpstr>
      <vt:lpstr>Annual cycles</vt:lpstr>
      <vt:lpstr>Annual cycles</vt:lpstr>
      <vt:lpstr>Methane </vt:lpstr>
      <vt:lpstr>N2O</vt:lpstr>
      <vt:lpstr>halocarbons</vt:lpstr>
      <vt:lpstr>US emissions (2006)</vt:lpstr>
      <vt:lpstr>PowerPoint Presentation</vt:lpstr>
      <vt:lpstr>Global trends</vt:lpstr>
      <vt:lpstr>Global trends</vt:lpstr>
      <vt:lpstr>trends</vt:lpstr>
      <vt:lpstr>trends</vt:lpstr>
      <vt:lpstr>summary</vt:lpstr>
      <vt:lpstr>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EOLDAS Data Assimilation algorithm</dc:title>
  <dc:creator>Tristan Quaife</dc:creator>
  <cp:lastModifiedBy>Heorton, Harry</cp:lastModifiedBy>
  <cp:revision>208</cp:revision>
  <cp:lastPrinted>1601-01-01T00:00:00Z</cp:lastPrinted>
  <dcterms:created xsi:type="dcterms:W3CDTF">2010-11-25T08:35:40Z</dcterms:created>
  <dcterms:modified xsi:type="dcterms:W3CDTF">2023-01-12T18:30:11Z</dcterms:modified>
</cp:coreProperties>
</file>